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media1.mp3" ContentType="audio/unknown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 b="def" i="def"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>
                <a:solidFill>
                  <a:srgbClr val="FFFFFF"/>
                </a:solidFill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pc="-206" sz="10300">
                <a:solidFill>
                  <a:srgbClr val="FFFFFF"/>
                </a:solidFill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1342" y="7223190"/>
            <a:ext cx="21971002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latin typeface="+mj-lt"/>
                <a:ea typeface="+mj-ea"/>
                <a:cs typeface="+mj-cs"/>
                <a:sym typeface="Helvetica Neue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latin typeface="+mj-lt"/>
                <a:ea typeface="+mj-ea"/>
                <a:cs typeface="+mj-cs"/>
                <a:sym typeface="Helvetica Neue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latin typeface="+mj-lt"/>
                <a:ea typeface="+mj-ea"/>
                <a:cs typeface="+mj-cs"/>
                <a:sym typeface="Helvetica Neue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latin typeface="+mj-lt"/>
                <a:ea typeface="+mj-ea"/>
                <a:cs typeface="+mj-cs"/>
                <a:sym typeface="Helvetica Neue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>
                <a:latin typeface="+mj-lt"/>
                <a:ea typeface="+mj-ea"/>
                <a:cs typeface="+mj-cs"/>
                <a:sym typeface="Helvetica Neue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>
                <a:latin typeface="+mj-lt"/>
                <a:ea typeface="+mj-ea"/>
                <a:cs typeface="+mj-cs"/>
                <a:sym typeface="Helvetica Neue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>
                <a:latin typeface="+mj-lt"/>
                <a:ea typeface="+mj-ea"/>
                <a:cs typeface="+mj-cs"/>
                <a:sym typeface="Helvetica Neue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>
                <a:latin typeface="+mj-lt"/>
                <a:ea typeface="+mj-ea"/>
                <a:cs typeface="+mj-cs"/>
                <a:sym typeface="Helvetica Neue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/>
          <a:lstStyle>
            <a:lvl1pPr marL="469900" indent="-300876">
              <a:spcBef>
                <a:spcPts val="0"/>
              </a:spcBef>
              <a:buSzTx/>
              <a:buNone/>
              <a:defRPr spc="-20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“Notable Quote”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5" name="Bowl with salmon cakes, salad and houmo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6" name="Bowl of pappardelle pasta with parsley butter, roasted hazelnuts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06" sz="10300">
                <a:solidFill>
                  <a:srgbClr val="FFFFFF"/>
                </a:solidFill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>
                <a:solidFill>
                  <a:srgbClr val="FFFFFF"/>
                </a:solidFill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>
                <a:solidFill>
                  <a:srgbClr val="FFFFFF"/>
                </a:solidFill>
              </a:defRPr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1695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/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1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62" name="Bowl of pappardelle pasta with parsley butter, roasted hazelnuts and shaved parmesan cheese"/>
          <p:cNvSpPr/>
          <p:nvPr>
            <p:ph type="pic" idx="22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>
                <a:solidFill>
                  <a:srgbClr val="FFFFFF"/>
                </a:solidFill>
              </a:defRPr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99" sz="55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58" strike="noStrike" sz="3000" u="none">
          <a:solidFill>
            <a:srgbClr val="F2A140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58" strike="noStrike" sz="3000" u="none">
          <a:solidFill>
            <a:srgbClr val="F2A140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58" strike="noStrike" sz="3000" u="none">
          <a:solidFill>
            <a:srgbClr val="F2A140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58" strike="noStrike" sz="3000" u="none">
          <a:solidFill>
            <a:srgbClr val="F2A140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58" strike="noStrike" sz="3000" u="none">
          <a:solidFill>
            <a:srgbClr val="F2A140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58" strike="noStrike" sz="3000" u="none">
          <a:solidFill>
            <a:srgbClr val="F2A140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58" strike="noStrike" sz="3000" u="none">
          <a:solidFill>
            <a:srgbClr val="F2A140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58" strike="noStrike" sz="3000" u="none">
          <a:solidFill>
            <a:srgbClr val="F2A140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58" strike="noStrike" sz="3000" u="none">
          <a:solidFill>
            <a:srgbClr val="F2A140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3" Type="http://schemas.microsoft.com/office/2007/relationships/media" Target="../media/media1.mp3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tif"/><Relationship Id="rId4" Type="http://schemas.openxmlformats.org/officeDocument/2006/relationships/image" Target="../media/image3.jpeg"/><Relationship Id="rId5" Type="http://schemas.openxmlformats.org/officeDocument/2006/relationships/image" Target="../media/image6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1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3" Type="http://schemas.openxmlformats.org/officeDocument/2006/relationships/image" Target="../media/image3.jpeg"/><Relationship Id="rId4" Type="http://schemas.openxmlformats.org/officeDocument/2006/relationships/image" Target="../media/image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3.jpeg"/><Relationship Id="rId4" Type="http://schemas.openxmlformats.org/officeDocument/2006/relationships/image" Target="../media/image6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3.jpeg"/><Relationship Id="rId4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3.jpeg"/><Relationship Id="rId4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tif"/><Relationship Id="rId3" Type="http://schemas.openxmlformats.org/officeDocument/2006/relationships/image" Target="../media/image2.jpeg"/><Relationship Id="rId4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tif"/><Relationship Id="rId3" Type="http://schemas.openxmlformats.org/officeDocument/2006/relationships/image" Target="../media/image3.jpe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bensound-dreams.mp3"/>
          <p:cNvPicPr>
            <a:picLocks noChangeAspect="0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571500" cy="571500"/>
          </a:xfrm>
          <a:prstGeom prst="rect">
            <a:avLst/>
          </a:prstGeom>
        </p:spPr>
      </p:pic>
      <p:pic>
        <p:nvPicPr>
          <p:cNvPr id="152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96250" y="3971883"/>
            <a:ext cx="8191500" cy="3486235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Rectangle"/>
          <p:cNvSpPr/>
          <p:nvPr/>
        </p:nvSpPr>
        <p:spPr>
          <a:xfrm>
            <a:off x="6276364" y="2560949"/>
            <a:ext cx="12795082" cy="562224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15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96250" y="3971883"/>
            <a:ext cx="8191500" cy="34862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148997" y="-17131"/>
            <a:ext cx="31267968" cy="13750263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Test Toolkit"/>
          <p:cNvSpPr txBox="1"/>
          <p:nvPr>
            <p:ph type="title"/>
          </p:nvPr>
        </p:nvSpPr>
        <p:spPr>
          <a:xfrm>
            <a:off x="1206495" y="6130990"/>
            <a:ext cx="21971006" cy="4648202"/>
          </a:xfrm>
          <a:prstGeom prst="rect">
            <a:avLst/>
          </a:prstGeom>
        </p:spPr>
        <p:txBody>
          <a:bodyPr/>
          <a:lstStyle>
            <a:lvl1pPr algn="ctr">
              <a:defRPr spc="-300">
                <a:solidFill>
                  <a:srgbClr val="F2A140"/>
                </a:solidFill>
              </a:defRPr>
            </a:lvl1pPr>
          </a:lstStyle>
          <a:p>
            <a:pPr/>
            <a:r>
              <a:t>Test Toolkit</a:t>
            </a:r>
          </a:p>
        </p:txBody>
      </p:sp>
      <p:pic>
        <p:nvPicPr>
          <p:cNvPr id="157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096250" y="3985683"/>
            <a:ext cx="8191500" cy="34586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999" vol="50000">
                <p:cTn id="7" fill="hold" display="0">
                  <p:stCondLst>
                    <p:cond delay="indefinite"/>
                  </p:stCondLst>
                </p:cTn>
                <p:tgtEl>
                  <p:spTgt spid="15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0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image16.jpg" descr="image1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10149" y="-128320"/>
            <a:ext cx="19111791" cy="142797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49304" y="14783124"/>
            <a:ext cx="18542393" cy="1390679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cover-talentscan.jpg" descr="cover-talentscan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96316" y="14375632"/>
            <a:ext cx="18384263" cy="1347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20192813" y="2612"/>
            <a:ext cx="37718170" cy="14017886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Test Toolkit"/>
          <p:cNvSpPr txBox="1"/>
          <p:nvPr>
            <p:ph type="title"/>
          </p:nvPr>
        </p:nvSpPr>
        <p:spPr>
          <a:xfrm>
            <a:off x="1206500" y="1028700"/>
            <a:ext cx="11656129" cy="1433164"/>
          </a:xfrm>
          <a:prstGeom prst="rect">
            <a:avLst/>
          </a:prstGeom>
        </p:spPr>
        <p:txBody>
          <a:bodyPr/>
          <a:lstStyle>
            <a:lvl1pPr>
              <a:defRPr spc="-100" sz="3600"/>
            </a:lvl1pPr>
          </a:lstStyle>
          <a:p>
            <a:pPr/>
            <a:r>
              <a:t>Test Toolkit</a:t>
            </a:r>
          </a:p>
        </p:txBody>
      </p:sp>
      <p:sp>
        <p:nvSpPr>
          <p:cNvPr id="224" name="Line"/>
          <p:cNvSpPr/>
          <p:nvPr/>
        </p:nvSpPr>
        <p:spPr>
          <a:xfrm>
            <a:off x="1257770" y="1796081"/>
            <a:ext cx="4595743" cy="1"/>
          </a:xfrm>
          <a:prstGeom prst="line">
            <a:avLst/>
          </a:prstGeom>
          <a:ln w="25400">
            <a:solidFill>
              <a:srgbClr val="F2A14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5" name="Capacitate sau Competențe generale…"/>
          <p:cNvSpPr txBox="1"/>
          <p:nvPr>
            <p:ph type="body" sz="half" idx="1"/>
          </p:nvPr>
        </p:nvSpPr>
        <p:spPr>
          <a:xfrm>
            <a:off x="875865" y="2153715"/>
            <a:ext cx="9436641" cy="10718172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algn="ctr">
              <a:defRPr>
                <a:solidFill>
                  <a:srgbClr val="000000"/>
                </a:solidFill>
              </a:defRPr>
            </a:pPr>
            <a:r>
              <a:t>Faci o încercare?</a:t>
            </a:r>
          </a:p>
          <a:p>
            <a:pPr algn="ctr">
              <a:defRPr>
                <a:solidFill>
                  <a:srgbClr val="000000"/>
                </a:solidFill>
              </a:defRPr>
            </a:pPr>
          </a:p>
          <a:p>
            <a:pPr marL="431800" indent="-431800" defTabSz="457200">
              <a:buSzPct val="123000"/>
              <a:buChar char="•"/>
              <a:defRPr b="0" sz="4000">
                <a:solidFill>
                  <a:srgbClr val="000000"/>
                </a:solidFill>
              </a:defRPr>
            </a:pPr>
            <a:r>
              <a:t>Autocunoașterea;</a:t>
            </a:r>
          </a:p>
          <a:p>
            <a:pPr marL="431800" indent="-431800" defTabSz="457200">
              <a:buSzPct val="123000"/>
              <a:buChar char="•"/>
              <a:defRPr b="0" sz="4000">
                <a:solidFill>
                  <a:srgbClr val="000000"/>
                </a:solidFill>
              </a:defRPr>
            </a:pPr>
            <a:r>
              <a:t>Întrebări importante;</a:t>
            </a:r>
          </a:p>
          <a:p>
            <a:pPr defTabSz="457200">
              <a:defRPr b="0" sz="4000">
                <a:solidFill>
                  <a:srgbClr val="000000"/>
                </a:solidFill>
              </a:defRPr>
            </a:pPr>
          </a:p>
          <a:p>
            <a:pPr marL="534736" indent="-534736" defTabSz="457200">
              <a:buSzPct val="100000"/>
              <a:buAutoNum type="arabicPeriod" startAt="1"/>
              <a:defRPr b="0" sz="4000">
                <a:solidFill>
                  <a:srgbClr val="000000"/>
                </a:solidFill>
              </a:defRPr>
            </a:pPr>
            <a:r>
              <a:t>Cine sunt eu?</a:t>
            </a:r>
          </a:p>
          <a:p>
            <a:pPr marL="534736" indent="-534736" defTabSz="457200">
              <a:buSzPct val="100000"/>
              <a:buAutoNum type="arabicPeriod" startAt="1"/>
              <a:defRPr b="0" sz="4000">
                <a:solidFill>
                  <a:srgbClr val="000000"/>
                </a:solidFill>
              </a:defRPr>
            </a:pPr>
            <a:r>
              <a:t>Ce pot face eu?</a:t>
            </a:r>
          </a:p>
          <a:p>
            <a:pPr marL="534736" indent="-534736" defTabSz="457200">
              <a:buSzPct val="100000"/>
              <a:buAutoNum type="arabicPeriod" startAt="1"/>
              <a:defRPr b="0" sz="4000">
                <a:solidFill>
                  <a:srgbClr val="000000"/>
                </a:solidFill>
              </a:defRPr>
            </a:pPr>
            <a:r>
              <a:t>Ce îmi place mie?</a:t>
            </a:r>
          </a:p>
          <a:p>
            <a:pPr lvl="8" marL="0" indent="1828800" algn="ctr" defTabSz="457200">
              <a:lnSpc>
                <a:spcPct val="100000"/>
              </a:lnSpc>
              <a:spcBef>
                <a:spcPts val="0"/>
              </a:spcBef>
              <a:buSzTx/>
              <a:buNone/>
              <a:defRPr sz="4000"/>
            </a:pPr>
          </a:p>
          <a:p>
            <a:pPr lvl="8" marL="0" indent="1828800" algn="ctr" defTabSz="457200">
              <a:lnSpc>
                <a:spcPct val="100000"/>
              </a:lnSpc>
              <a:spcBef>
                <a:spcPts val="0"/>
              </a:spcBef>
              <a:buSzTx/>
              <a:buNone/>
              <a:defRPr sz="4000"/>
            </a:pPr>
          </a:p>
          <a:p>
            <a:pPr lvl="8" marL="0" indent="1828800" defTabSz="457200">
              <a:lnSpc>
                <a:spcPct val="100000"/>
              </a:lnSpc>
              <a:spcBef>
                <a:spcPts val="0"/>
              </a:spcBef>
              <a:buSzTx/>
              <a:buNone/>
              <a:defRPr b="1" sz="4000"/>
            </a:pPr>
            <a:r>
              <a:t>CARIERĂ PROFESIONALĂ</a:t>
            </a:r>
          </a:p>
          <a:p>
            <a:pPr lvl="8" marL="0" indent="1828800" algn="ctr" defTabSz="457200">
              <a:lnSpc>
                <a:spcPct val="100000"/>
              </a:lnSpc>
              <a:spcBef>
                <a:spcPts val="0"/>
              </a:spcBef>
              <a:buSzTx/>
              <a:buNone/>
              <a:defRPr b="1" sz="4000"/>
            </a:pPr>
            <a:r>
              <a:t>DE SUCCES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6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2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2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2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000"/>
                            </p:stCondLst>
                            <p:childTnLst>
                              <p:par>
                                <p:cTn id="6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2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96250" y="3971883"/>
            <a:ext cx="8191500" cy="3486235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Rectangle"/>
          <p:cNvSpPr/>
          <p:nvPr/>
        </p:nvSpPr>
        <p:spPr>
          <a:xfrm>
            <a:off x="6276364" y="2560949"/>
            <a:ext cx="12795082" cy="562224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2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96250" y="3971883"/>
            <a:ext cx="8191500" cy="34862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8997" y="-17131"/>
            <a:ext cx="31267968" cy="13750263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est Toolkit"/>
          <p:cNvSpPr txBox="1"/>
          <p:nvPr>
            <p:ph type="title"/>
          </p:nvPr>
        </p:nvSpPr>
        <p:spPr>
          <a:xfrm>
            <a:off x="1206495" y="6130990"/>
            <a:ext cx="21971006" cy="4648202"/>
          </a:xfrm>
          <a:prstGeom prst="rect">
            <a:avLst/>
          </a:prstGeom>
        </p:spPr>
        <p:txBody>
          <a:bodyPr/>
          <a:lstStyle>
            <a:lvl1pPr algn="ctr">
              <a:defRPr spc="-300">
                <a:solidFill>
                  <a:srgbClr val="F2A140"/>
                </a:solidFill>
              </a:defRPr>
            </a:lvl1pPr>
          </a:lstStyle>
          <a:p>
            <a:pPr/>
            <a:r>
              <a:t>Test Toolkit</a:t>
            </a:r>
          </a:p>
        </p:txBody>
      </p:sp>
      <p:pic>
        <p:nvPicPr>
          <p:cNvPr id="23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096250" y="3985683"/>
            <a:ext cx="8191500" cy="3458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181250" y="-1143000"/>
            <a:ext cx="9284123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600">
        <p:fade/>
      </p:transition>
    </mc:Choice>
    <mc:Fallback>
      <p:transition spd="fast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0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x1w_Q78xNEY-full.jpg" descr="x1w_Q78xNEY-fu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42061" y="-2"/>
            <a:ext cx="20574002" cy="13716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boy-with-backpack-in-hallway.jpeg" descr="boy-with-backpack-in-hallway.jpeg"/>
          <p:cNvPicPr>
            <a:picLocks noChangeAspect="1"/>
          </p:cNvPicPr>
          <p:nvPr/>
        </p:nvPicPr>
        <p:blipFill>
          <a:blip r:embed="rId3">
            <a:extLst/>
          </a:blip>
          <a:srcRect l="8929" t="0" r="2181" b="0"/>
          <a:stretch>
            <a:fillRect/>
          </a:stretch>
        </p:blipFill>
        <p:spPr>
          <a:xfrm>
            <a:off x="9152282" y="-560725"/>
            <a:ext cx="19058471" cy="14293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Untitled3103.png" descr="Untitled310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099977" y="-1000931"/>
            <a:ext cx="14224937" cy="17174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8820601" y="-17066"/>
            <a:ext cx="36997721" cy="13750132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Ce este Test Toolkit?"/>
          <p:cNvSpPr txBox="1"/>
          <p:nvPr>
            <p:ph type="title"/>
          </p:nvPr>
        </p:nvSpPr>
        <p:spPr>
          <a:xfrm>
            <a:off x="1206500" y="1028700"/>
            <a:ext cx="11656129" cy="1433164"/>
          </a:xfrm>
          <a:prstGeom prst="rect">
            <a:avLst/>
          </a:prstGeom>
        </p:spPr>
        <p:txBody>
          <a:bodyPr/>
          <a:lstStyle>
            <a:lvl1pPr>
              <a:defRPr spc="-100" sz="3600"/>
            </a:lvl1pPr>
          </a:lstStyle>
          <a:p>
            <a:pPr/>
            <a:r>
              <a:t>Test Toolkit</a:t>
            </a:r>
          </a:p>
        </p:txBody>
      </p:sp>
      <p:sp>
        <p:nvSpPr>
          <p:cNvPr id="164" name="Line"/>
          <p:cNvSpPr/>
          <p:nvPr/>
        </p:nvSpPr>
        <p:spPr>
          <a:xfrm>
            <a:off x="1257770" y="1796081"/>
            <a:ext cx="5829984" cy="1"/>
          </a:xfrm>
          <a:prstGeom prst="line">
            <a:avLst/>
          </a:prstGeom>
          <a:ln w="25400">
            <a:solidFill>
              <a:srgbClr val="F2A14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5" name="este un instrument educațional online de evaluare psihopedagogică, utilizat în procesul de consiliere pentru orientarea școlară și profesională a elevilor;…"/>
          <p:cNvSpPr txBox="1"/>
          <p:nvPr>
            <p:ph type="body" sz="quarter" idx="1"/>
          </p:nvPr>
        </p:nvSpPr>
        <p:spPr>
          <a:xfrm>
            <a:off x="2289934" y="2970526"/>
            <a:ext cx="9756824" cy="3237789"/>
          </a:xfrm>
          <a:prstGeom prst="rect">
            <a:avLst/>
          </a:prstGeom>
        </p:spPr>
        <p:txBody>
          <a:bodyPr lIns="50800" tIns="50800" rIns="50800" bIns="50800" anchor="ctr"/>
          <a:lstStyle>
            <a:lvl1pPr defTabSz="457200">
              <a:defRPr b="0" sz="8300">
                <a:solidFill>
                  <a:srgbClr val="000000"/>
                </a:solidFill>
              </a:defRPr>
            </a:lvl1pPr>
          </a:lstStyle>
          <a:p>
            <a:pPr/>
            <a:r>
              <a:t>Încă un test????</a:t>
            </a:r>
          </a:p>
        </p:txBody>
      </p:sp>
      <p:pic>
        <p:nvPicPr>
          <p:cNvPr id="166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264929" y="5386256"/>
            <a:ext cx="9756825" cy="71576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8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5" grpId="1"/>
      <p:bldP build="whole" bldLvl="1" animBg="1" rev="0" advAuto="0" spid="159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0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x1w_Q78xNEY-full.jpg" descr="x1w_Q78xNEY-fu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42061" y="-2"/>
            <a:ext cx="20574002" cy="13716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boy-with-backpack-in-hallway.jpeg" descr="boy-with-backpack-in-hallway.jpeg"/>
          <p:cNvPicPr>
            <a:picLocks noChangeAspect="1"/>
          </p:cNvPicPr>
          <p:nvPr/>
        </p:nvPicPr>
        <p:blipFill>
          <a:blip r:embed="rId3">
            <a:extLst/>
          </a:blip>
          <a:srcRect l="8929" t="0" r="2181" b="0"/>
          <a:stretch>
            <a:fillRect/>
          </a:stretch>
        </p:blipFill>
        <p:spPr>
          <a:xfrm>
            <a:off x="9152282" y="-560725"/>
            <a:ext cx="19058471" cy="14293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Untitled3103.png" descr="Untitled310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55083" y="-1000931"/>
            <a:ext cx="14224937" cy="17174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8820601" y="-17066"/>
            <a:ext cx="36997721" cy="13750132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Ce este Test Toolkit?"/>
          <p:cNvSpPr txBox="1"/>
          <p:nvPr>
            <p:ph type="title"/>
          </p:nvPr>
        </p:nvSpPr>
        <p:spPr>
          <a:xfrm>
            <a:off x="1206500" y="1028700"/>
            <a:ext cx="11656129" cy="1433164"/>
          </a:xfrm>
          <a:prstGeom prst="rect">
            <a:avLst/>
          </a:prstGeom>
        </p:spPr>
        <p:txBody>
          <a:bodyPr/>
          <a:lstStyle>
            <a:lvl1pPr>
              <a:defRPr spc="-100" sz="3600"/>
            </a:lvl1pPr>
          </a:lstStyle>
          <a:p>
            <a:pPr/>
            <a:r>
              <a:t>Test Toolkit</a:t>
            </a:r>
          </a:p>
        </p:txBody>
      </p:sp>
      <p:sp>
        <p:nvSpPr>
          <p:cNvPr id="173" name="Line"/>
          <p:cNvSpPr/>
          <p:nvPr/>
        </p:nvSpPr>
        <p:spPr>
          <a:xfrm>
            <a:off x="1257770" y="1796081"/>
            <a:ext cx="5829984" cy="1"/>
          </a:xfrm>
          <a:prstGeom prst="line">
            <a:avLst/>
          </a:prstGeom>
          <a:ln w="25400">
            <a:solidFill>
              <a:srgbClr val="F2A14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4" name="este un instrument educațional online de evaluare psihopedagogică, utilizat în procesul de consiliere pentru orientarea școlară și profesională a elevilor;…"/>
          <p:cNvSpPr txBox="1"/>
          <p:nvPr>
            <p:ph type="body" sz="half" idx="1"/>
          </p:nvPr>
        </p:nvSpPr>
        <p:spPr>
          <a:xfrm>
            <a:off x="1904194" y="3237415"/>
            <a:ext cx="9756824" cy="8991794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algn="ctr" defTabSz="352043">
              <a:defRPr b="0" sz="6391">
                <a:solidFill>
                  <a:srgbClr val="000000"/>
                </a:solidFill>
              </a:defRPr>
            </a:pPr>
            <a:r>
              <a:t>Important!!!</a:t>
            </a:r>
          </a:p>
          <a:p>
            <a:pPr defTabSz="352043">
              <a:defRPr b="0" sz="6391">
                <a:solidFill>
                  <a:srgbClr val="000000"/>
                </a:solidFill>
              </a:defRPr>
            </a:pPr>
          </a:p>
          <a:p>
            <a:pPr marL="640782" indent="-640782" defTabSz="352043">
              <a:buSzPct val="100000"/>
              <a:buChar char="•"/>
              <a:defRPr b="0" sz="3157">
                <a:solidFill>
                  <a:srgbClr val="000000"/>
                </a:solidFill>
              </a:defRPr>
            </a:pPr>
            <a:r>
              <a:t>Nu măsoară cunoștințe dobândite în școală;</a:t>
            </a:r>
          </a:p>
          <a:p>
            <a:pPr marL="640782" indent="-640782" defTabSz="352043">
              <a:buSzPct val="100000"/>
              <a:buChar char="•"/>
              <a:defRPr b="0" sz="3157">
                <a:solidFill>
                  <a:srgbClr val="000000"/>
                </a:solidFill>
              </a:defRPr>
            </a:pPr>
            <a:r>
              <a:t>Măsoară capacitățile tale native;</a:t>
            </a:r>
          </a:p>
          <a:p>
            <a:pPr marL="640782" indent="-640782" defTabSz="352043">
              <a:buSzPct val="100000"/>
              <a:buChar char="•"/>
              <a:defRPr b="0" sz="3157">
                <a:solidFill>
                  <a:srgbClr val="000000"/>
                </a:solidFill>
              </a:defRPr>
            </a:pPr>
            <a:r>
              <a:t>Îți oferă informații despre:</a:t>
            </a:r>
          </a:p>
          <a:p>
            <a:pPr marL="640782" indent="-640782" defTabSz="352043">
              <a:buSzPct val="100000"/>
              <a:buChar char="•"/>
              <a:defRPr b="0" sz="3157">
                <a:solidFill>
                  <a:srgbClr val="000000"/>
                </a:solidFill>
              </a:defRPr>
            </a:pPr>
          </a:p>
          <a:p>
            <a:pPr algn="ctr" defTabSz="352043">
              <a:defRPr b="0" sz="2618">
                <a:solidFill>
                  <a:srgbClr val="000000"/>
                </a:solidFill>
              </a:defRPr>
            </a:pPr>
          </a:p>
          <a:p>
            <a:pPr algn="ctr" defTabSz="352043">
              <a:defRPr b="0" sz="3696">
                <a:solidFill>
                  <a:srgbClr val="000000"/>
                </a:solidFill>
              </a:defRPr>
            </a:pPr>
          </a:p>
          <a:p>
            <a:pPr algn="ctr" defTabSz="352043">
              <a:defRPr b="0" sz="3696">
                <a:solidFill>
                  <a:srgbClr val="000000"/>
                </a:solidFill>
              </a:defRPr>
            </a:pPr>
            <a:r>
              <a:t>Motivația</a:t>
            </a:r>
          </a:p>
          <a:p>
            <a:pPr algn="ctr" defTabSz="352043">
              <a:defRPr b="0" sz="3696">
                <a:solidFill>
                  <a:srgbClr val="000000"/>
                </a:solidFill>
              </a:defRPr>
            </a:pPr>
            <a:r>
              <a:t>Comportament</a:t>
            </a:r>
          </a:p>
          <a:p>
            <a:pPr algn="ctr" defTabSz="352043">
              <a:defRPr b="0" sz="3696">
                <a:solidFill>
                  <a:srgbClr val="000000"/>
                </a:solidFill>
              </a:defRPr>
            </a:pPr>
            <a:r>
              <a:t>Talente</a:t>
            </a:r>
          </a:p>
          <a:p>
            <a:pPr marL="640782" indent="-640782" defTabSz="352043">
              <a:buSzPct val="100000"/>
              <a:buChar char="•"/>
              <a:defRPr b="0" sz="2618">
                <a:solidFill>
                  <a:srgbClr val="000000"/>
                </a:solidFill>
              </a:defRPr>
            </a:pPr>
          </a:p>
          <a:p>
            <a:pPr defTabSz="352043">
              <a:defRPr b="0" sz="6391">
                <a:solidFill>
                  <a:srgbClr val="000000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6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7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Class="entr" nodeType="afterEffect" presetSubtype="0" presetID="1" grpId="1" fill="hold">
                                  <p:stCondLst>
                                    <p:cond delay="50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7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Class="entr" nodeType="afterEffect" presetSubtype="16" presetID="23" grpId="2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4" grpId="1"/>
      <p:bldP build="whole" bldLvl="1" animBg="1" rev="0" advAuto="0" spid="168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0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Untitled3103.png" descr="Untitled310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55083" y="-1000931"/>
            <a:ext cx="14224937" cy="17174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cover-talentscan.jpg" descr="cover-talentscan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96316" y="14375632"/>
            <a:ext cx="18384263" cy="1347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0192813" y="2612"/>
            <a:ext cx="37718170" cy="14017886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Test Toolkit"/>
          <p:cNvSpPr txBox="1"/>
          <p:nvPr>
            <p:ph type="title"/>
          </p:nvPr>
        </p:nvSpPr>
        <p:spPr>
          <a:xfrm>
            <a:off x="1206500" y="1028700"/>
            <a:ext cx="11656129" cy="1433164"/>
          </a:xfrm>
          <a:prstGeom prst="rect">
            <a:avLst/>
          </a:prstGeom>
        </p:spPr>
        <p:txBody>
          <a:bodyPr/>
          <a:lstStyle>
            <a:lvl1pPr>
              <a:defRPr spc="-100" sz="3600"/>
            </a:lvl1pPr>
          </a:lstStyle>
          <a:p>
            <a:pPr/>
            <a:r>
              <a:t>Test Toolkit</a:t>
            </a:r>
          </a:p>
        </p:txBody>
      </p:sp>
      <p:sp>
        <p:nvSpPr>
          <p:cNvPr id="180" name="Line"/>
          <p:cNvSpPr/>
          <p:nvPr/>
        </p:nvSpPr>
        <p:spPr>
          <a:xfrm>
            <a:off x="1257770" y="1796081"/>
            <a:ext cx="4595743" cy="1"/>
          </a:xfrm>
          <a:prstGeom prst="line">
            <a:avLst/>
          </a:prstGeom>
          <a:ln w="25400">
            <a:solidFill>
              <a:srgbClr val="F2A14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1" name="Capacitate sau Competențe generale…"/>
          <p:cNvSpPr txBox="1"/>
          <p:nvPr>
            <p:ph type="body" sz="half" idx="1"/>
          </p:nvPr>
        </p:nvSpPr>
        <p:spPr>
          <a:xfrm>
            <a:off x="673811" y="2649666"/>
            <a:ext cx="9436641" cy="10718172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algn="ctr">
              <a:defRPr>
                <a:solidFill>
                  <a:srgbClr val="000000"/>
                </a:solidFill>
              </a:defRPr>
            </a:pPr>
            <a:r>
              <a:t>Structură TestToolkit</a:t>
            </a:r>
          </a:p>
          <a:p>
            <a:pPr algn="ctr">
              <a:defRPr>
                <a:solidFill>
                  <a:srgbClr val="000000"/>
                </a:solidFill>
              </a:defRPr>
            </a:pPr>
          </a:p>
          <a:p>
            <a:pPr defTabSz="457200">
              <a:defRPr b="0" sz="4000">
                <a:solidFill>
                  <a:srgbClr val="000000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6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0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16484" y="-41661"/>
            <a:ext cx="21525932" cy="1545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cover-talentscan.jpg" descr="cover-talentscan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96316" y="14375632"/>
            <a:ext cx="18384263" cy="1347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0192813" y="2612"/>
            <a:ext cx="37718170" cy="14017886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Test Toolkit"/>
          <p:cNvSpPr txBox="1"/>
          <p:nvPr>
            <p:ph type="title"/>
          </p:nvPr>
        </p:nvSpPr>
        <p:spPr>
          <a:xfrm>
            <a:off x="1206500" y="1028700"/>
            <a:ext cx="11656129" cy="1433164"/>
          </a:xfrm>
          <a:prstGeom prst="rect">
            <a:avLst/>
          </a:prstGeom>
        </p:spPr>
        <p:txBody>
          <a:bodyPr/>
          <a:lstStyle>
            <a:lvl1pPr>
              <a:defRPr spc="-100" sz="3600"/>
            </a:lvl1pPr>
          </a:lstStyle>
          <a:p>
            <a:pPr/>
            <a:r>
              <a:t>Test Toolkit - COMPONENȚĂ</a:t>
            </a:r>
          </a:p>
        </p:txBody>
      </p:sp>
      <p:sp>
        <p:nvSpPr>
          <p:cNvPr id="187" name="Line"/>
          <p:cNvSpPr/>
          <p:nvPr/>
        </p:nvSpPr>
        <p:spPr>
          <a:xfrm>
            <a:off x="1257770" y="1796081"/>
            <a:ext cx="4595743" cy="1"/>
          </a:xfrm>
          <a:prstGeom prst="line">
            <a:avLst/>
          </a:prstGeom>
          <a:ln w="25400">
            <a:solidFill>
              <a:srgbClr val="F2A14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8" name="Capacitate sau Competențe generale…"/>
          <p:cNvSpPr txBox="1"/>
          <p:nvPr>
            <p:ph type="body" sz="half" idx="1"/>
          </p:nvPr>
        </p:nvSpPr>
        <p:spPr>
          <a:xfrm>
            <a:off x="1206499" y="1786344"/>
            <a:ext cx="9436641" cy="10718173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algn="ctr">
              <a:defRPr>
                <a:solidFill>
                  <a:srgbClr val="000000"/>
                </a:solidFill>
              </a:defRPr>
            </a:pPr>
            <a:r>
              <a:t>CAPACITATE</a:t>
            </a:r>
          </a:p>
          <a:p>
            <a:pPr algn="ctr">
              <a:defRPr>
                <a:solidFill>
                  <a:srgbClr val="000000"/>
                </a:solidFill>
              </a:defRPr>
            </a:pPr>
          </a:p>
          <a:p>
            <a:pPr marL="431800" indent="-431800" defTabSz="457200">
              <a:buSzPct val="123000"/>
              <a:buChar char="•"/>
              <a:defRPr b="0" sz="4000">
                <a:solidFill>
                  <a:srgbClr val="000000"/>
                </a:solidFill>
              </a:defRPr>
            </a:pPr>
            <a:r>
              <a:t>Conține </a:t>
            </a:r>
            <a:r>
              <a:rPr b="1"/>
              <a:t>7 teste</a:t>
            </a:r>
            <a:r>
              <a:t> și pune la dispoziție o hartă a </a:t>
            </a:r>
            <a:r>
              <a:rPr b="1"/>
              <a:t>capacităților tale cognitive</a:t>
            </a:r>
            <a:r>
              <a:t>;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6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0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28201" y="-14838"/>
            <a:ext cx="19520972" cy="140178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cover-talentscan.jpg" descr="cover-talentscan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96316" y="14375632"/>
            <a:ext cx="18384263" cy="1347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0192813" y="2612"/>
            <a:ext cx="37718170" cy="14017886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est Toolkit"/>
          <p:cNvSpPr txBox="1"/>
          <p:nvPr>
            <p:ph type="title"/>
          </p:nvPr>
        </p:nvSpPr>
        <p:spPr>
          <a:xfrm>
            <a:off x="1206500" y="1028700"/>
            <a:ext cx="11656129" cy="1433164"/>
          </a:xfrm>
          <a:prstGeom prst="rect">
            <a:avLst/>
          </a:prstGeom>
        </p:spPr>
        <p:txBody>
          <a:bodyPr/>
          <a:lstStyle>
            <a:lvl1pPr>
              <a:defRPr spc="-100" sz="3600"/>
            </a:lvl1pPr>
          </a:lstStyle>
          <a:p>
            <a:pPr/>
            <a:r>
              <a:t>Test Toolkit - COMPONENȚĂ</a:t>
            </a:r>
          </a:p>
        </p:txBody>
      </p:sp>
      <p:sp>
        <p:nvSpPr>
          <p:cNvPr id="194" name="Line"/>
          <p:cNvSpPr/>
          <p:nvPr/>
        </p:nvSpPr>
        <p:spPr>
          <a:xfrm>
            <a:off x="1257770" y="1796081"/>
            <a:ext cx="4595743" cy="1"/>
          </a:xfrm>
          <a:prstGeom prst="line">
            <a:avLst/>
          </a:prstGeom>
          <a:ln w="25400">
            <a:solidFill>
              <a:srgbClr val="F2A14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5" name="Capacitate sau Competențe generale…"/>
          <p:cNvSpPr txBox="1"/>
          <p:nvPr>
            <p:ph type="body" sz="half" idx="1"/>
          </p:nvPr>
        </p:nvSpPr>
        <p:spPr>
          <a:xfrm>
            <a:off x="1206499" y="1786344"/>
            <a:ext cx="9436641" cy="10718173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algn="ctr">
              <a:defRPr>
                <a:solidFill>
                  <a:srgbClr val="000000"/>
                </a:solidFill>
              </a:defRPr>
            </a:pPr>
            <a:r>
              <a:t>Eu, la școală și acasă</a:t>
            </a:r>
          </a:p>
          <a:p>
            <a:pPr algn="ctr">
              <a:defRPr>
                <a:solidFill>
                  <a:srgbClr val="000000"/>
                </a:solidFill>
              </a:defRPr>
            </a:pPr>
          </a:p>
          <a:p>
            <a:pPr marL="431800" indent="-431800" defTabSz="457200">
              <a:buSzPct val="123000"/>
              <a:buChar char="•"/>
              <a:defRPr b="0" sz="4000">
                <a:solidFill>
                  <a:srgbClr val="000000"/>
                </a:solidFill>
              </a:defRPr>
            </a:pPr>
            <a:r>
              <a:rPr b="1"/>
              <a:t>Test de personalitate</a:t>
            </a:r>
            <a:r>
              <a:t> care oferă informații în legătură cu comportamentul și motivația ta de a învăța, precum și despre modul în care percepi și evaluezi mediul de studiu de acasă și de la școală;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6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0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icture 33" descr="Picture 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64690" y="-22957"/>
            <a:ext cx="19266393" cy="138361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cover-talentscan.jpg" descr="cover-talentscan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96316" y="14375632"/>
            <a:ext cx="18384263" cy="1347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0192813" y="2612"/>
            <a:ext cx="37718170" cy="14017886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Test Toolkit"/>
          <p:cNvSpPr txBox="1"/>
          <p:nvPr>
            <p:ph type="title"/>
          </p:nvPr>
        </p:nvSpPr>
        <p:spPr>
          <a:xfrm>
            <a:off x="1206500" y="1028700"/>
            <a:ext cx="11656129" cy="1433164"/>
          </a:xfrm>
          <a:prstGeom prst="rect">
            <a:avLst/>
          </a:prstGeom>
        </p:spPr>
        <p:txBody>
          <a:bodyPr/>
          <a:lstStyle>
            <a:lvl1pPr>
              <a:defRPr spc="-100" sz="3600"/>
            </a:lvl1pPr>
          </a:lstStyle>
          <a:p>
            <a:pPr/>
            <a:r>
              <a:t>Test Toolkit - COMPONENȚĂ</a:t>
            </a:r>
          </a:p>
        </p:txBody>
      </p:sp>
      <p:sp>
        <p:nvSpPr>
          <p:cNvPr id="201" name="Line"/>
          <p:cNvSpPr/>
          <p:nvPr/>
        </p:nvSpPr>
        <p:spPr>
          <a:xfrm>
            <a:off x="1257770" y="1796081"/>
            <a:ext cx="4595743" cy="1"/>
          </a:xfrm>
          <a:prstGeom prst="line">
            <a:avLst/>
          </a:prstGeom>
          <a:ln w="25400">
            <a:solidFill>
              <a:srgbClr val="F2A14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2" name="Capacitate sau Competențe generale…"/>
          <p:cNvSpPr txBox="1"/>
          <p:nvPr>
            <p:ph type="body" sz="half" idx="1"/>
          </p:nvPr>
        </p:nvSpPr>
        <p:spPr>
          <a:xfrm>
            <a:off x="1206499" y="1786344"/>
            <a:ext cx="9436641" cy="10718173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algn="ctr">
              <a:defRPr>
                <a:solidFill>
                  <a:srgbClr val="000000"/>
                </a:solidFill>
              </a:defRPr>
            </a:pPr>
            <a:r>
              <a:t>Orientare școlară și consiliere educațională</a:t>
            </a:r>
          </a:p>
          <a:p>
            <a:pPr algn="ctr">
              <a:defRPr>
                <a:solidFill>
                  <a:srgbClr val="000000"/>
                </a:solidFill>
              </a:defRPr>
            </a:pPr>
          </a:p>
          <a:p>
            <a:pPr algn="ctr" defTabSz="457200">
              <a:defRPr b="0" sz="4000">
                <a:solidFill>
                  <a:srgbClr val="000000"/>
                </a:solidFill>
              </a:defRPr>
            </a:pPr>
            <a:r>
              <a:rPr b="1"/>
              <a:t>Test de personalitate</a:t>
            </a:r>
            <a:r>
              <a:t> care îți oferă:</a:t>
            </a:r>
          </a:p>
          <a:p>
            <a:pPr marL="431800" indent="-431800" defTabSz="457200">
              <a:buSzPct val="123000"/>
              <a:buChar char="•"/>
              <a:defRPr b="0" sz="4000">
                <a:solidFill>
                  <a:srgbClr val="000000"/>
                </a:solidFill>
              </a:defRPr>
            </a:pPr>
          </a:p>
          <a:p>
            <a:pPr marL="431800" indent="-431800" defTabSz="457200">
              <a:buSzPct val="123000"/>
              <a:buChar char="•"/>
              <a:defRPr b="0" sz="4000">
                <a:solidFill>
                  <a:srgbClr val="000000"/>
                </a:solidFill>
              </a:defRPr>
            </a:pPr>
            <a:r>
              <a:t>informații esențiale pentru o mai bună autocunoaștere, </a:t>
            </a:r>
          </a:p>
          <a:p>
            <a:pPr marL="431800" indent="-431800" defTabSz="457200">
              <a:buSzPct val="123000"/>
              <a:buChar char="•"/>
              <a:defRPr b="0" sz="4000">
                <a:solidFill>
                  <a:srgbClr val="000000"/>
                </a:solidFill>
              </a:defRPr>
            </a:pPr>
            <a:r>
              <a:t>opțiunile educaționale și de carieră pe care le ai;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6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0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23783" y="-56838"/>
            <a:ext cx="14856609" cy="219485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boy-with-backpack-in-hallway.jpeg" descr="boy-with-backpack-in-hallway.jpeg"/>
          <p:cNvPicPr>
            <a:picLocks noChangeAspect="1"/>
          </p:cNvPicPr>
          <p:nvPr/>
        </p:nvPicPr>
        <p:blipFill>
          <a:blip r:embed="rId3">
            <a:extLst/>
          </a:blip>
          <a:srcRect l="8929" t="0" r="2181" b="0"/>
          <a:stretch>
            <a:fillRect/>
          </a:stretch>
        </p:blipFill>
        <p:spPr>
          <a:xfrm>
            <a:off x="9918338" y="15012072"/>
            <a:ext cx="20610351" cy="15457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9646541" y="-17067"/>
            <a:ext cx="36997721" cy="13750133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Test Toolkit"/>
          <p:cNvSpPr txBox="1"/>
          <p:nvPr>
            <p:ph type="title"/>
          </p:nvPr>
        </p:nvSpPr>
        <p:spPr>
          <a:xfrm>
            <a:off x="1206500" y="1028700"/>
            <a:ext cx="11656129" cy="1433164"/>
          </a:xfrm>
          <a:prstGeom prst="rect">
            <a:avLst/>
          </a:prstGeom>
        </p:spPr>
        <p:txBody>
          <a:bodyPr/>
          <a:lstStyle>
            <a:lvl1pPr>
              <a:defRPr spc="-100" sz="3600"/>
            </a:lvl1pPr>
          </a:lstStyle>
          <a:p>
            <a:pPr/>
            <a:r>
              <a:t>Test Toolkit - Raport individual</a:t>
            </a:r>
          </a:p>
        </p:txBody>
      </p:sp>
      <p:sp>
        <p:nvSpPr>
          <p:cNvPr id="208" name="Line"/>
          <p:cNvSpPr/>
          <p:nvPr/>
        </p:nvSpPr>
        <p:spPr>
          <a:xfrm>
            <a:off x="1257770" y="1796081"/>
            <a:ext cx="4595743" cy="1"/>
          </a:xfrm>
          <a:prstGeom prst="line">
            <a:avLst/>
          </a:prstGeom>
          <a:ln w="25400">
            <a:solidFill>
              <a:srgbClr val="F2A14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9" name="Eu, la școală și acasă…"/>
          <p:cNvSpPr txBox="1"/>
          <p:nvPr>
            <p:ph type="body" sz="half" idx="1"/>
          </p:nvPr>
        </p:nvSpPr>
        <p:spPr>
          <a:xfrm>
            <a:off x="1206499" y="1786344"/>
            <a:ext cx="9436641" cy="10718173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algn="ctr">
              <a:defRPr>
                <a:solidFill>
                  <a:srgbClr val="000000"/>
                </a:solidFill>
              </a:defRPr>
            </a:pPr>
            <a:r>
              <a:t>Raport</a:t>
            </a:r>
          </a:p>
          <a:p>
            <a:pPr algn="ctr">
              <a:defRPr>
                <a:solidFill>
                  <a:srgbClr val="000000"/>
                </a:solidFill>
              </a:defRPr>
            </a:pPr>
          </a:p>
          <a:p>
            <a:pPr marL="469900" indent="-469900" defTabSz="457200">
              <a:buSzPct val="123000"/>
              <a:buChar char="•"/>
              <a:defRPr b="0" sz="4000">
                <a:solidFill>
                  <a:srgbClr val="000000"/>
                </a:solidFill>
              </a:defRPr>
            </a:pPr>
            <a:r>
              <a:t>Conține 14 pagini</a:t>
            </a:r>
          </a:p>
          <a:p>
            <a:pPr marL="469900" indent="-469900" defTabSz="457200">
              <a:buSzPct val="123000"/>
              <a:buChar char="•"/>
              <a:defRPr b="0" sz="4000">
                <a:solidFill>
                  <a:srgbClr val="000000"/>
                </a:solidFill>
              </a:defRPr>
            </a:pPr>
            <a:r>
              <a:t>Este disponibil imediat după încheierea sesiunii de testare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6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0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67848" y="-95398"/>
            <a:ext cx="18542394" cy="1390679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cover-talentscan.jpg" descr="cover-talentscan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96316" y="14375632"/>
            <a:ext cx="18384263" cy="1347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0192813" y="2612"/>
            <a:ext cx="37718170" cy="14017886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Test Toolkit"/>
          <p:cNvSpPr txBox="1"/>
          <p:nvPr>
            <p:ph type="title"/>
          </p:nvPr>
        </p:nvSpPr>
        <p:spPr>
          <a:xfrm>
            <a:off x="1206500" y="1028700"/>
            <a:ext cx="11656129" cy="1433164"/>
          </a:xfrm>
          <a:prstGeom prst="rect">
            <a:avLst/>
          </a:prstGeom>
        </p:spPr>
        <p:txBody>
          <a:bodyPr/>
          <a:lstStyle>
            <a:lvl1pPr>
              <a:defRPr spc="-100" sz="3600"/>
            </a:lvl1pPr>
          </a:lstStyle>
          <a:p>
            <a:pPr/>
            <a:r>
              <a:t>Test Toolkit</a:t>
            </a:r>
          </a:p>
        </p:txBody>
      </p:sp>
      <p:pic>
        <p:nvPicPr>
          <p:cNvPr id="21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385091" y="672265"/>
            <a:ext cx="2286002" cy="965202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Line"/>
          <p:cNvSpPr/>
          <p:nvPr/>
        </p:nvSpPr>
        <p:spPr>
          <a:xfrm>
            <a:off x="1257770" y="1796081"/>
            <a:ext cx="4595743" cy="1"/>
          </a:xfrm>
          <a:prstGeom prst="line">
            <a:avLst/>
          </a:prstGeom>
          <a:ln w="25400">
            <a:solidFill>
              <a:srgbClr val="F2A14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7" name="Capacitate sau Competențe generale…"/>
          <p:cNvSpPr txBox="1"/>
          <p:nvPr>
            <p:ph type="body" sz="half" idx="1"/>
          </p:nvPr>
        </p:nvSpPr>
        <p:spPr>
          <a:xfrm>
            <a:off x="820760" y="2116978"/>
            <a:ext cx="9436640" cy="10718173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algn="ctr">
              <a:defRPr>
                <a:solidFill>
                  <a:srgbClr val="000000"/>
                </a:solidFill>
              </a:defRPr>
            </a:pPr>
            <a:r>
              <a:t>La ce ne ajută Test Toolkit?</a:t>
            </a:r>
          </a:p>
          <a:p>
            <a:pPr algn="ctr">
              <a:defRPr>
                <a:solidFill>
                  <a:srgbClr val="000000"/>
                </a:solidFill>
              </a:defRPr>
            </a:pPr>
          </a:p>
          <a:p>
            <a:pPr marL="431800" indent="-431800" defTabSz="457200">
              <a:buSzPct val="123000"/>
              <a:buChar char="•"/>
              <a:defRPr b="0" sz="4000">
                <a:solidFill>
                  <a:srgbClr val="000000"/>
                </a:solidFill>
              </a:defRPr>
            </a:pPr>
            <a:r>
              <a:t>Face o radiografie a celor mai importante componente în alegerea carierei:</a:t>
            </a:r>
          </a:p>
          <a:p>
            <a:pPr defTabSz="457200">
              <a:defRPr b="0" sz="4000">
                <a:solidFill>
                  <a:srgbClr val="000000"/>
                </a:solidFill>
              </a:defRPr>
            </a:pPr>
          </a:p>
          <a:p>
            <a:pPr marL="401052" indent="-401052" defTabSz="457200">
              <a:buSzPct val="100000"/>
              <a:buChar char="•"/>
              <a:defRPr b="0" sz="4000">
                <a:solidFill>
                  <a:srgbClr val="000000"/>
                </a:solidFill>
              </a:defRPr>
            </a:pPr>
            <a:r>
              <a:t>Capacitate (abilități cognitive)</a:t>
            </a:r>
          </a:p>
          <a:p>
            <a:pPr marL="401052" indent="-401052" defTabSz="457200">
              <a:buSzPct val="100000"/>
              <a:buChar char="•"/>
              <a:defRPr b="0" sz="4000">
                <a:solidFill>
                  <a:srgbClr val="000000"/>
                </a:solidFill>
              </a:defRPr>
            </a:pPr>
            <a:r>
              <a:t>Personalitate</a:t>
            </a:r>
          </a:p>
          <a:p>
            <a:pPr marL="401052" indent="-401052" defTabSz="457200">
              <a:buSzPct val="100000"/>
              <a:buChar char="•"/>
              <a:defRPr b="0" sz="4000">
                <a:solidFill>
                  <a:srgbClr val="000000"/>
                </a:solidFill>
              </a:defRPr>
            </a:pPr>
            <a:r>
              <a:t>Interese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6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