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419" r:id="rId2"/>
    <p:sldId id="422" r:id="rId3"/>
    <p:sldId id="408" r:id="rId4"/>
    <p:sldId id="414" r:id="rId5"/>
    <p:sldId id="413" r:id="rId6"/>
    <p:sldId id="412" r:id="rId7"/>
    <p:sldId id="410" r:id="rId8"/>
    <p:sldId id="416" r:id="rId9"/>
    <p:sldId id="409" r:id="rId10"/>
    <p:sldId id="411" r:id="rId11"/>
  </p:sldIdLst>
  <p:sldSz cx="9144000" cy="6858000" type="screen4x3"/>
  <p:notesSz cx="6761163" cy="994251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>
          <p15:clr>
            <a:srgbClr val="A4A3A4"/>
          </p15:clr>
        </p15:guide>
        <p15:guide id="2" pos="213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rrie" initials="MZ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00CC00"/>
    <a:srgbClr val="FF0066"/>
    <a:srgbClr val="CC3300"/>
    <a:srgbClr val="00CCFF"/>
    <a:srgbClr val="669900"/>
    <a:srgbClr val="CC3399"/>
    <a:srgbClr val="CC0000"/>
    <a:srgbClr val="33CCFF"/>
    <a:srgbClr val="99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05" autoAdjust="0"/>
    <p:restoredTop sz="96709" autoAdjust="0"/>
  </p:normalViewPr>
  <p:slideViewPr>
    <p:cSldViewPr>
      <p:cViewPr varScale="1">
        <p:scale>
          <a:sx n="124" d="100"/>
          <a:sy n="124" d="100"/>
        </p:scale>
        <p:origin x="108" y="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4272" y="-108"/>
      </p:cViewPr>
      <p:guideLst>
        <p:guide orient="horz" pos="3132"/>
        <p:guide pos="213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29837" cy="497126"/>
          </a:xfrm>
          <a:prstGeom prst="rect">
            <a:avLst/>
          </a:prstGeom>
        </p:spPr>
        <p:txBody>
          <a:bodyPr vert="horz" lIns="90891" tIns="45446" rIns="90891" bIns="45446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29761" y="1"/>
            <a:ext cx="2929837" cy="497126"/>
          </a:xfrm>
          <a:prstGeom prst="rect">
            <a:avLst/>
          </a:prstGeom>
        </p:spPr>
        <p:txBody>
          <a:bodyPr vert="horz" lIns="90891" tIns="45446" rIns="90891" bIns="45446" rtlCol="0"/>
          <a:lstStyle>
            <a:lvl1pPr algn="r">
              <a:defRPr sz="1200"/>
            </a:lvl1pPr>
          </a:lstStyle>
          <a:p>
            <a:fld id="{9F5C6742-8608-48E2-82F3-005D7E50E969}" type="datetimeFigureOut">
              <a:rPr lang="nl-NL" smtClean="0"/>
              <a:pPr/>
              <a:t>2-9-2013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43663"/>
            <a:ext cx="2929837" cy="497126"/>
          </a:xfrm>
          <a:prstGeom prst="rect">
            <a:avLst/>
          </a:prstGeom>
        </p:spPr>
        <p:txBody>
          <a:bodyPr vert="horz" lIns="90891" tIns="45446" rIns="90891" bIns="45446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29761" y="9443663"/>
            <a:ext cx="2929837" cy="497126"/>
          </a:xfrm>
          <a:prstGeom prst="rect">
            <a:avLst/>
          </a:prstGeom>
        </p:spPr>
        <p:txBody>
          <a:bodyPr vert="horz" lIns="90891" tIns="45446" rIns="90891" bIns="45446" rtlCol="0" anchor="b"/>
          <a:lstStyle>
            <a:lvl1pPr algn="r">
              <a:defRPr sz="1200"/>
            </a:lvl1pPr>
          </a:lstStyle>
          <a:p>
            <a:fld id="{548E5A2E-2156-419A-8BFB-773C42FF1A9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92461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29837" cy="497126"/>
          </a:xfrm>
          <a:prstGeom prst="rect">
            <a:avLst/>
          </a:prstGeom>
        </p:spPr>
        <p:txBody>
          <a:bodyPr vert="horz" lIns="90891" tIns="45446" rIns="90891" bIns="45446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29761" y="1"/>
            <a:ext cx="2929837" cy="497126"/>
          </a:xfrm>
          <a:prstGeom prst="rect">
            <a:avLst/>
          </a:prstGeom>
        </p:spPr>
        <p:txBody>
          <a:bodyPr vert="horz" lIns="90891" tIns="45446" rIns="90891" bIns="45446" rtlCol="0"/>
          <a:lstStyle>
            <a:lvl1pPr algn="r">
              <a:defRPr sz="1200"/>
            </a:lvl1pPr>
          </a:lstStyle>
          <a:p>
            <a:fld id="{2AAA911A-A787-4433-BD11-0222156940FD}" type="datetimeFigureOut">
              <a:rPr lang="nl-NL" smtClean="0"/>
              <a:pPr/>
              <a:t>2-9-2013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91" tIns="45446" rIns="90891" bIns="45446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6117" y="4722695"/>
            <a:ext cx="5408930" cy="4474131"/>
          </a:xfrm>
          <a:prstGeom prst="rect">
            <a:avLst/>
          </a:prstGeom>
        </p:spPr>
        <p:txBody>
          <a:bodyPr vert="horz" lIns="90891" tIns="45446" rIns="90891" bIns="45446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43663"/>
            <a:ext cx="2929837" cy="497126"/>
          </a:xfrm>
          <a:prstGeom prst="rect">
            <a:avLst/>
          </a:prstGeom>
        </p:spPr>
        <p:txBody>
          <a:bodyPr vert="horz" lIns="90891" tIns="45446" rIns="90891" bIns="45446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29761" y="9443663"/>
            <a:ext cx="2929837" cy="497126"/>
          </a:xfrm>
          <a:prstGeom prst="rect">
            <a:avLst/>
          </a:prstGeom>
        </p:spPr>
        <p:txBody>
          <a:bodyPr vert="horz" lIns="90891" tIns="45446" rIns="90891" bIns="45446" rtlCol="0" anchor="b"/>
          <a:lstStyle>
            <a:lvl1pPr algn="r">
              <a:defRPr sz="1200"/>
            </a:lvl1pPr>
          </a:lstStyle>
          <a:p>
            <a:fld id="{093F2C28-8420-45C2-9F93-A5D3FD84AF90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5784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1074448-FDC5-44F2-99AA-49A31D1A954E}" type="slidenum">
              <a:rPr lang="nl-N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32161160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1074448-FDC5-44F2-99AA-49A31D1A954E}" type="slidenum">
              <a:rPr lang="nl-N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2785880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3F2C28-8420-45C2-9F93-A5D3FD84AF90}" type="slidenum">
              <a:rPr lang="nl-NL" smtClean="0"/>
              <a:pPr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15653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N_Insigh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el 17"/>
          <p:cNvSpPr>
            <a:spLocks noGrp="1"/>
          </p:cNvSpPr>
          <p:nvPr>
            <p:ph type="title"/>
          </p:nvPr>
        </p:nvSpPr>
        <p:spPr>
          <a:xfrm>
            <a:off x="1381566" y="3643314"/>
            <a:ext cx="3904814" cy="1928826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00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6" name="Tijdelijke aanduiding voor datum 1"/>
          <p:cNvSpPr>
            <a:spLocks noGrp="1"/>
          </p:cNvSpPr>
          <p:nvPr>
            <p:ph type="dt" sz="half" idx="2"/>
          </p:nvPr>
        </p:nvSpPr>
        <p:spPr>
          <a:xfrm>
            <a:off x="1381566" y="6492875"/>
            <a:ext cx="785818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Arial" pitchFamily="34" charset="0"/>
                <a:cs typeface="Arial" pitchFamily="34" charset="0"/>
              </a:defRPr>
            </a:lvl1pPr>
          </a:lstStyle>
          <a:p>
            <a:fld id="{D91AE3F9-B589-4209-8435-98BB568C4706}" type="datetime1">
              <a:rPr lang="nl-NL" smtClean="0"/>
              <a:pPr/>
              <a:t>2-9-2013</a:t>
            </a:fld>
            <a:endParaRPr lang="nl-NL"/>
          </a:p>
        </p:txBody>
      </p:sp>
      <p:sp>
        <p:nvSpPr>
          <p:cNvPr id="7" name="Tijdelijke aanduiding voor voettekst 2"/>
          <p:cNvSpPr>
            <a:spLocks noGrp="1"/>
          </p:cNvSpPr>
          <p:nvPr>
            <p:ph type="ftr" sz="quarter" idx="3"/>
          </p:nvPr>
        </p:nvSpPr>
        <p:spPr>
          <a:xfrm>
            <a:off x="2195736" y="6492875"/>
            <a:ext cx="6519668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l-NL" dirty="0" smtClean="0"/>
              <a:t>Training Intaketest</a:t>
            </a:r>
            <a:endParaRPr lang="nl-NL" dirty="0"/>
          </a:p>
        </p:txBody>
      </p:sp>
      <p:sp>
        <p:nvSpPr>
          <p:cNvPr id="8" name="Tijdelijke aanduiding voor dianummer 3"/>
          <p:cNvSpPr>
            <a:spLocks noGrp="1"/>
          </p:cNvSpPr>
          <p:nvPr>
            <p:ph type="sldNum" sz="quarter" idx="4"/>
          </p:nvPr>
        </p:nvSpPr>
        <p:spPr>
          <a:xfrm>
            <a:off x="8715372" y="6492875"/>
            <a:ext cx="428628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Arial" pitchFamily="34" charset="0"/>
                <a:cs typeface="Arial" pitchFamily="34" charset="0"/>
              </a:defRPr>
            </a:lvl1pPr>
          </a:lstStyle>
          <a:p>
            <a:fld id="{96C8A3F4-E070-4369-ADA3-46E8AA9F8CB9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N_Insigh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el 17"/>
          <p:cNvSpPr>
            <a:spLocks noGrp="1"/>
          </p:cNvSpPr>
          <p:nvPr>
            <p:ph type="title"/>
          </p:nvPr>
        </p:nvSpPr>
        <p:spPr>
          <a:xfrm>
            <a:off x="1381566" y="857232"/>
            <a:ext cx="7548152" cy="71438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40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21" name="Tijdelijke aanduiding voor tekst 20"/>
          <p:cNvSpPr>
            <a:spLocks noGrp="1"/>
          </p:cNvSpPr>
          <p:nvPr>
            <p:ph type="body" sz="quarter" idx="13"/>
          </p:nvPr>
        </p:nvSpPr>
        <p:spPr>
          <a:xfrm>
            <a:off x="1381566" y="1785926"/>
            <a:ext cx="7548152" cy="4714908"/>
          </a:xfrm>
          <a:prstGeom prst="rect">
            <a:avLst/>
          </a:prstGeom>
        </p:spPr>
        <p:txBody>
          <a:bodyPr/>
          <a:lstStyle>
            <a:lvl1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§"/>
              <a:defRPr sz="2000">
                <a:latin typeface="Arial" pitchFamily="34" charset="0"/>
                <a:cs typeface="Arial" pitchFamily="34" charset="0"/>
              </a:defRPr>
            </a:lvl1pPr>
            <a:lvl2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§"/>
              <a:defRPr sz="2000">
                <a:latin typeface="Arial" pitchFamily="34" charset="0"/>
                <a:cs typeface="Arial" pitchFamily="34" charset="0"/>
              </a:defRPr>
            </a:lvl2pPr>
            <a:lvl3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§"/>
              <a:defRPr sz="2000">
                <a:latin typeface="Arial" pitchFamily="34" charset="0"/>
                <a:cs typeface="Arial" pitchFamily="34" charset="0"/>
              </a:defRPr>
            </a:lvl3pPr>
            <a:lvl4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§"/>
              <a:defRPr sz="2000">
                <a:latin typeface="Arial" pitchFamily="34" charset="0"/>
                <a:cs typeface="Arial" pitchFamily="34" charset="0"/>
              </a:defRPr>
            </a:lvl4pPr>
            <a:lvl5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§"/>
              <a:defRPr sz="20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7" name="Tijdelijke aanduiding voor datum 1"/>
          <p:cNvSpPr>
            <a:spLocks noGrp="1"/>
          </p:cNvSpPr>
          <p:nvPr>
            <p:ph type="dt" sz="half" idx="2"/>
          </p:nvPr>
        </p:nvSpPr>
        <p:spPr>
          <a:xfrm>
            <a:off x="1381566" y="6492875"/>
            <a:ext cx="785818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Arial" pitchFamily="34" charset="0"/>
                <a:cs typeface="Arial" pitchFamily="34" charset="0"/>
              </a:defRPr>
            </a:lvl1pPr>
          </a:lstStyle>
          <a:p>
            <a:fld id="{D91AE3F9-B589-4209-8435-98BB568C4706}" type="datetime1">
              <a:rPr lang="nl-NL" smtClean="0"/>
              <a:pPr/>
              <a:t>2-9-2013</a:t>
            </a:fld>
            <a:endParaRPr lang="nl-NL"/>
          </a:p>
        </p:txBody>
      </p:sp>
      <p:sp>
        <p:nvSpPr>
          <p:cNvPr id="8" name="Tijdelijke aanduiding voor voettekst 2"/>
          <p:cNvSpPr>
            <a:spLocks noGrp="1"/>
          </p:cNvSpPr>
          <p:nvPr>
            <p:ph type="ftr" sz="quarter" idx="3"/>
          </p:nvPr>
        </p:nvSpPr>
        <p:spPr>
          <a:xfrm>
            <a:off x="2195736" y="6492875"/>
            <a:ext cx="6519668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l-NL" dirty="0" smtClean="0"/>
              <a:t>Training Intaketest</a:t>
            </a:r>
            <a:endParaRPr lang="nl-NL" dirty="0"/>
          </a:p>
        </p:txBody>
      </p:sp>
      <p:sp>
        <p:nvSpPr>
          <p:cNvPr id="9" name="Tijdelijke aanduiding voor dianummer 3"/>
          <p:cNvSpPr>
            <a:spLocks noGrp="1"/>
          </p:cNvSpPr>
          <p:nvPr>
            <p:ph type="sldNum" sz="quarter" idx="4"/>
          </p:nvPr>
        </p:nvSpPr>
        <p:spPr>
          <a:xfrm>
            <a:off x="8715372" y="6492875"/>
            <a:ext cx="428628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Arial" pitchFamily="34" charset="0"/>
                <a:cs typeface="Arial" pitchFamily="34" charset="0"/>
              </a:defRPr>
            </a:lvl1pPr>
          </a:lstStyle>
          <a:p>
            <a:fld id="{96C8A3F4-E070-4369-ADA3-46E8AA9F8CB9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MN_Insigh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el 17"/>
          <p:cNvSpPr>
            <a:spLocks noGrp="1"/>
          </p:cNvSpPr>
          <p:nvPr>
            <p:ph type="title"/>
          </p:nvPr>
        </p:nvSpPr>
        <p:spPr>
          <a:xfrm>
            <a:off x="1381566" y="3643314"/>
            <a:ext cx="3904814" cy="1928826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00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6" name="Tijdelijke aanduiding voor datum 1"/>
          <p:cNvSpPr>
            <a:spLocks noGrp="1"/>
          </p:cNvSpPr>
          <p:nvPr>
            <p:ph type="dt" sz="half" idx="2"/>
          </p:nvPr>
        </p:nvSpPr>
        <p:spPr>
          <a:xfrm>
            <a:off x="1381566" y="6492875"/>
            <a:ext cx="785818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Arial" pitchFamily="34" charset="0"/>
                <a:cs typeface="Arial" pitchFamily="34" charset="0"/>
              </a:defRPr>
            </a:lvl1pPr>
          </a:lstStyle>
          <a:p>
            <a:fld id="{D91AE3F9-B589-4209-8435-98BB568C4706}" type="datetime1">
              <a:rPr lang="nl-NL" smtClean="0"/>
              <a:pPr/>
              <a:t>2-9-2013</a:t>
            </a:fld>
            <a:endParaRPr lang="nl-NL"/>
          </a:p>
        </p:txBody>
      </p:sp>
      <p:sp>
        <p:nvSpPr>
          <p:cNvPr id="7" name="Tijdelijke aanduiding voor voettekst 2"/>
          <p:cNvSpPr>
            <a:spLocks noGrp="1"/>
          </p:cNvSpPr>
          <p:nvPr>
            <p:ph type="ftr" sz="quarter" idx="3"/>
          </p:nvPr>
        </p:nvSpPr>
        <p:spPr>
          <a:xfrm>
            <a:off x="2195736" y="6492875"/>
            <a:ext cx="6519668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l-NL" dirty="0" smtClean="0"/>
              <a:t>Training Intaketest</a:t>
            </a:r>
            <a:endParaRPr lang="nl-NL" dirty="0"/>
          </a:p>
        </p:txBody>
      </p:sp>
      <p:sp>
        <p:nvSpPr>
          <p:cNvPr id="8" name="Tijdelijke aanduiding voor dianummer 3"/>
          <p:cNvSpPr>
            <a:spLocks noGrp="1"/>
          </p:cNvSpPr>
          <p:nvPr>
            <p:ph type="sldNum" sz="quarter" idx="4"/>
          </p:nvPr>
        </p:nvSpPr>
        <p:spPr>
          <a:xfrm>
            <a:off x="8715372" y="6492875"/>
            <a:ext cx="428628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Arial" pitchFamily="34" charset="0"/>
                <a:cs typeface="Arial" pitchFamily="34" charset="0"/>
              </a:defRPr>
            </a:lvl1pPr>
          </a:lstStyle>
          <a:p>
            <a:fld id="{96C8A3F4-E070-4369-ADA3-46E8AA9F8CB9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MN_Insigh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el 17"/>
          <p:cNvSpPr>
            <a:spLocks noGrp="1"/>
          </p:cNvSpPr>
          <p:nvPr>
            <p:ph type="title"/>
          </p:nvPr>
        </p:nvSpPr>
        <p:spPr>
          <a:xfrm>
            <a:off x="1381566" y="857232"/>
            <a:ext cx="7548152" cy="71438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40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21" name="Tijdelijke aanduiding voor tekst 20"/>
          <p:cNvSpPr>
            <a:spLocks noGrp="1"/>
          </p:cNvSpPr>
          <p:nvPr>
            <p:ph type="body" sz="quarter" idx="13"/>
          </p:nvPr>
        </p:nvSpPr>
        <p:spPr>
          <a:xfrm>
            <a:off x="1381566" y="1785926"/>
            <a:ext cx="7548152" cy="4667410"/>
          </a:xfrm>
          <a:prstGeom prst="rect">
            <a:avLst/>
          </a:prstGeom>
        </p:spPr>
        <p:txBody>
          <a:bodyPr/>
          <a:lstStyle>
            <a:lvl1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§"/>
              <a:defRPr sz="2000">
                <a:latin typeface="Arial" pitchFamily="34" charset="0"/>
                <a:cs typeface="Arial" pitchFamily="34" charset="0"/>
              </a:defRPr>
            </a:lvl1pPr>
            <a:lvl2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§"/>
              <a:defRPr sz="2000">
                <a:latin typeface="Arial" pitchFamily="34" charset="0"/>
                <a:cs typeface="Arial" pitchFamily="34" charset="0"/>
              </a:defRPr>
            </a:lvl2pPr>
            <a:lvl3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§"/>
              <a:defRPr sz="2000">
                <a:latin typeface="Arial" pitchFamily="34" charset="0"/>
                <a:cs typeface="Arial" pitchFamily="34" charset="0"/>
              </a:defRPr>
            </a:lvl3pPr>
            <a:lvl4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§"/>
              <a:defRPr sz="2000">
                <a:latin typeface="Arial" pitchFamily="34" charset="0"/>
                <a:cs typeface="Arial" pitchFamily="34" charset="0"/>
              </a:defRPr>
            </a:lvl4pPr>
            <a:lvl5pPr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§"/>
              <a:defRPr sz="20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7" name="Tijdelijke aanduiding voor datum 1"/>
          <p:cNvSpPr>
            <a:spLocks noGrp="1"/>
          </p:cNvSpPr>
          <p:nvPr>
            <p:ph type="dt" sz="half" idx="2"/>
          </p:nvPr>
        </p:nvSpPr>
        <p:spPr>
          <a:xfrm>
            <a:off x="1381566" y="6492875"/>
            <a:ext cx="785818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Arial" pitchFamily="34" charset="0"/>
                <a:cs typeface="Arial" pitchFamily="34" charset="0"/>
              </a:defRPr>
            </a:lvl1pPr>
          </a:lstStyle>
          <a:p>
            <a:fld id="{D91AE3F9-B589-4209-8435-98BB568C4706}" type="datetime1">
              <a:rPr lang="nl-NL" smtClean="0"/>
              <a:pPr/>
              <a:t>2-9-2013</a:t>
            </a:fld>
            <a:endParaRPr lang="nl-NL"/>
          </a:p>
        </p:txBody>
      </p:sp>
      <p:sp>
        <p:nvSpPr>
          <p:cNvPr id="8" name="Tijdelijke aanduiding voor voettekst 2"/>
          <p:cNvSpPr>
            <a:spLocks noGrp="1"/>
          </p:cNvSpPr>
          <p:nvPr>
            <p:ph type="ftr" sz="quarter" idx="3"/>
          </p:nvPr>
        </p:nvSpPr>
        <p:spPr>
          <a:xfrm>
            <a:off x="2195736" y="6492875"/>
            <a:ext cx="6519668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l-NL" dirty="0" smtClean="0"/>
              <a:t>Training Intaketest</a:t>
            </a:r>
            <a:endParaRPr lang="nl-NL" dirty="0"/>
          </a:p>
        </p:txBody>
      </p:sp>
      <p:sp>
        <p:nvSpPr>
          <p:cNvPr id="9" name="Tijdelijke aanduiding voor dianummer 3"/>
          <p:cNvSpPr>
            <a:spLocks noGrp="1"/>
          </p:cNvSpPr>
          <p:nvPr>
            <p:ph type="sldNum" sz="quarter" idx="4"/>
          </p:nvPr>
        </p:nvSpPr>
        <p:spPr>
          <a:xfrm>
            <a:off x="8715372" y="6492875"/>
            <a:ext cx="428628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Arial" pitchFamily="34" charset="0"/>
                <a:cs typeface="Arial" pitchFamily="34" charset="0"/>
              </a:defRPr>
            </a:lvl1pPr>
          </a:lstStyle>
          <a:p>
            <a:fld id="{96C8A3F4-E070-4369-ADA3-46E8AA9F8CB9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Afbeelding 22" descr="shutterstock_7587268.jpg"/>
          <p:cNvPicPr>
            <a:picLocks noChangeAspect="1"/>
          </p:cNvPicPr>
          <p:nvPr userDrawn="1"/>
        </p:nvPicPr>
        <p:blipFill>
          <a:blip r:embed="rId7" cstate="print"/>
          <a:srcRect l="41352" r="28571"/>
          <a:stretch>
            <a:fillRect/>
          </a:stretch>
        </p:blipFill>
        <p:spPr>
          <a:xfrm flipH="1">
            <a:off x="0" y="0"/>
            <a:ext cx="1341674" cy="6858000"/>
          </a:xfrm>
          <a:prstGeom prst="rect">
            <a:avLst/>
          </a:prstGeom>
        </p:spPr>
      </p:pic>
      <p:sp>
        <p:nvSpPr>
          <p:cNvPr id="7" name="Tijdelijke aanduiding voor datum 1"/>
          <p:cNvSpPr>
            <a:spLocks noGrp="1"/>
          </p:cNvSpPr>
          <p:nvPr>
            <p:ph type="dt" sz="half" idx="2"/>
          </p:nvPr>
        </p:nvSpPr>
        <p:spPr>
          <a:xfrm>
            <a:off x="1381566" y="6492875"/>
            <a:ext cx="785818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Arial" pitchFamily="34" charset="0"/>
                <a:cs typeface="Arial" pitchFamily="34" charset="0"/>
              </a:defRPr>
            </a:lvl1pPr>
          </a:lstStyle>
          <a:p>
            <a:fld id="{D91AE3F9-B589-4209-8435-98BB568C4706}" type="datetime1">
              <a:rPr lang="nl-NL" smtClean="0"/>
              <a:pPr/>
              <a:t>2-9-2013</a:t>
            </a:fld>
            <a:endParaRPr lang="nl-NL"/>
          </a:p>
        </p:txBody>
      </p:sp>
      <p:sp>
        <p:nvSpPr>
          <p:cNvPr id="8" name="Tijdelijke aanduiding voor voettekst 2"/>
          <p:cNvSpPr>
            <a:spLocks noGrp="1"/>
          </p:cNvSpPr>
          <p:nvPr>
            <p:ph type="ftr" sz="quarter" idx="3"/>
          </p:nvPr>
        </p:nvSpPr>
        <p:spPr>
          <a:xfrm>
            <a:off x="2195736" y="6492875"/>
            <a:ext cx="6519668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l-NL" dirty="0" smtClean="0"/>
              <a:t>Training Intaketest</a:t>
            </a:r>
            <a:endParaRPr lang="nl-NL" dirty="0"/>
          </a:p>
        </p:txBody>
      </p:sp>
      <p:sp>
        <p:nvSpPr>
          <p:cNvPr id="9" name="Tijdelijke aanduiding voor dianummer 3"/>
          <p:cNvSpPr>
            <a:spLocks noGrp="1"/>
          </p:cNvSpPr>
          <p:nvPr>
            <p:ph type="sldNum" sz="quarter" idx="4"/>
          </p:nvPr>
        </p:nvSpPr>
        <p:spPr>
          <a:xfrm>
            <a:off x="8715372" y="6492875"/>
            <a:ext cx="428628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Arial" pitchFamily="34" charset="0"/>
                <a:cs typeface="Arial" pitchFamily="34" charset="0"/>
              </a:defRPr>
            </a:lvl1pPr>
          </a:lstStyle>
          <a:p>
            <a:fld id="{96C8A3F4-E070-4369-ADA3-46E8AA9F8CB9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11" name="Rechthoek 10"/>
          <p:cNvSpPr/>
          <p:nvPr userDrawn="1"/>
        </p:nvSpPr>
        <p:spPr>
          <a:xfrm>
            <a:off x="71406" y="71414"/>
            <a:ext cx="1270268" cy="6786586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ekstvak 19"/>
          <p:cNvSpPr txBox="1"/>
          <p:nvPr userDrawn="1"/>
        </p:nvSpPr>
        <p:spPr>
          <a:xfrm>
            <a:off x="71406" y="5996715"/>
            <a:ext cx="127026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o-RO" sz="1000" b="1" i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Pașaport Educațional și Sistem de Navigare</a:t>
            </a:r>
          </a:p>
          <a:p>
            <a:pPr algn="l"/>
            <a:r>
              <a:rPr lang="ro-RO" sz="1000" b="1" i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în </a:t>
            </a:r>
            <a:r>
              <a:rPr lang="ro-RO" sz="1000" b="1" i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învăţarea continuă</a:t>
            </a:r>
            <a:endParaRPr lang="nl-NL" sz="1000" b="1" i="1" kern="12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31" name="Groep 30"/>
          <p:cNvGrpSpPr/>
          <p:nvPr userDrawn="1"/>
        </p:nvGrpSpPr>
        <p:grpSpPr>
          <a:xfrm>
            <a:off x="20858" y="3506097"/>
            <a:ext cx="1606568" cy="2769733"/>
            <a:chOff x="1714480" y="3143248"/>
            <a:chExt cx="1606568" cy="2769733"/>
          </a:xfrm>
        </p:grpSpPr>
        <p:cxnSp>
          <p:nvCxnSpPr>
            <p:cNvPr id="13" name="Rechte verbindingslijn 12"/>
            <p:cNvCxnSpPr/>
            <p:nvPr/>
          </p:nvCxnSpPr>
          <p:spPr>
            <a:xfrm rot="16200000" flipH="1">
              <a:off x="1846056" y="3371246"/>
              <a:ext cx="788792" cy="72385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echte verbindingslijn 13"/>
            <p:cNvCxnSpPr/>
            <p:nvPr/>
          </p:nvCxnSpPr>
          <p:spPr>
            <a:xfrm rot="5400000" flipH="1" flipV="1">
              <a:off x="1952654" y="4711803"/>
              <a:ext cx="1235983" cy="67464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chte verbindingslijn 14"/>
            <p:cNvCxnSpPr/>
            <p:nvPr/>
          </p:nvCxnSpPr>
          <p:spPr>
            <a:xfrm rot="15076671" flipV="1">
              <a:off x="2560510" y="5331688"/>
              <a:ext cx="606762" cy="482572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Ovaal 23"/>
            <p:cNvSpPr/>
            <p:nvPr userDrawn="1"/>
          </p:nvSpPr>
          <p:spPr>
            <a:xfrm>
              <a:off x="1714480" y="3143248"/>
              <a:ext cx="285752" cy="285752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2700"/>
            <a:effectLst>
              <a:outerShdw blurRad="101600" dist="88900" dir="2700000" sx="96000" sy="96000" algn="tl" rotWithShape="0">
                <a:prstClr val="black">
                  <a:alpha val="42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Ovaal 27"/>
            <p:cNvSpPr/>
            <p:nvPr userDrawn="1"/>
          </p:nvSpPr>
          <p:spPr>
            <a:xfrm>
              <a:off x="2457448" y="3989839"/>
              <a:ext cx="285752" cy="285752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2700"/>
            <a:effectLst>
              <a:outerShdw blurRad="101600" dist="88900" dir="2700000" sx="96000" sy="96000" algn="tl" rotWithShape="0">
                <a:prstClr val="black">
                  <a:alpha val="42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Ovaal 28"/>
            <p:cNvSpPr/>
            <p:nvPr userDrawn="1"/>
          </p:nvSpPr>
          <p:spPr>
            <a:xfrm>
              <a:off x="2408915" y="5204048"/>
              <a:ext cx="285752" cy="285752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2700"/>
            <a:effectLst>
              <a:outerShdw blurRad="101600" dist="88900" dir="2700000" sx="96000" sy="96000" algn="tl" rotWithShape="0">
                <a:prstClr val="black">
                  <a:alpha val="42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Ovaal 29"/>
            <p:cNvSpPr/>
            <p:nvPr userDrawn="1"/>
          </p:nvSpPr>
          <p:spPr>
            <a:xfrm>
              <a:off x="3035296" y="5627229"/>
              <a:ext cx="285752" cy="285752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2700"/>
            <a:effectLst>
              <a:outerShdw blurRad="101600" dist="88900" dir="2700000" sx="96000" sy="96000" algn="tl" rotWithShape="0">
                <a:prstClr val="black">
                  <a:alpha val="42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4144" y="165588"/>
            <a:ext cx="2149023" cy="45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0" r:id="rId2"/>
    <p:sldLayoutId id="2147483691" r:id="rId3"/>
    <p:sldLayoutId id="2147483692" r:id="rId4"/>
    <p:sldLayoutId id="2147483693" r:id="rId5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68000" y="792000"/>
            <a:ext cx="5307285" cy="514619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o-RO" b="1" dirty="0" smtClean="0">
                <a:latin typeface="+mn-lt"/>
                <a:cs typeface="Times New Roman" pitchFamily="18" charset="0"/>
              </a:rPr>
              <a:t>Factorii măsurați</a:t>
            </a:r>
            <a:endParaRPr lang="ro-RO" b="1" dirty="0">
              <a:latin typeface="+mn-lt"/>
              <a:cs typeface="Times New Roman" pitchFamily="18" charset="0"/>
            </a:endParaRPr>
          </a:p>
        </p:txBody>
      </p:sp>
      <p:sp>
        <p:nvSpPr>
          <p:cNvPr id="9" name="Tijdelijke aanduiding voor inhoud 108"/>
          <p:cNvSpPr txBox="1">
            <a:spLocks/>
          </p:cNvSpPr>
          <p:nvPr/>
        </p:nvSpPr>
        <p:spPr>
          <a:xfrm>
            <a:off x="1258888" y="1643063"/>
            <a:ext cx="7456487" cy="4714875"/>
          </a:xfrm>
          <a:prstGeom prst="rect">
            <a:avLst/>
          </a:prstGeom>
        </p:spPr>
        <p:txBody>
          <a:bodyPr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4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o-RO" sz="2400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o-RO" sz="2400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o-RO" sz="2400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4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1" indent="-285750" fontAlgn="auto">
              <a:spcBef>
                <a:spcPct val="20000"/>
              </a:spcBef>
              <a:spcAft>
                <a:spcPts val="0"/>
              </a:spcAft>
              <a:buClr>
                <a:schemeClr val="tx2">
                  <a:lumMod val="60000"/>
                  <a:lumOff val="40000"/>
                </a:schemeClr>
              </a:buClr>
              <a:defRPr/>
            </a:pPr>
            <a:endParaRPr lang="ro-RO" sz="1600" dirty="0">
              <a:latin typeface="Arial" pitchFamily="34" charset="0"/>
              <a:cs typeface="Arial" pitchFamily="34" charset="0"/>
              <a:sym typeface="Wingdings" pitchFamily="2" charset="2"/>
            </a:endParaRPr>
          </a:p>
        </p:txBody>
      </p:sp>
      <p:sp>
        <p:nvSpPr>
          <p:cNvPr id="4101" name="Rectangle 13"/>
          <p:cNvSpPr>
            <a:spLocks noChangeArrowheads="1"/>
          </p:cNvSpPr>
          <p:nvPr/>
        </p:nvSpPr>
        <p:spPr bwMode="auto">
          <a:xfrm>
            <a:off x="1368000" y="1440000"/>
            <a:ext cx="766864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>
              <a:buFontTx/>
              <a:buChar char="•"/>
            </a:pPr>
            <a:r>
              <a:rPr lang="ro-RO" sz="1200" dirty="0" smtClean="0"/>
              <a:t> </a:t>
            </a:r>
            <a:r>
              <a:rPr lang="ro-RO" sz="1200" dirty="0" smtClean="0">
                <a:solidFill>
                  <a:srgbClr val="00B0F0"/>
                </a:solidFill>
              </a:rPr>
              <a:t>Capacitate</a:t>
            </a:r>
          </a:p>
          <a:p>
            <a:pPr eaLnBrk="0" hangingPunct="0"/>
            <a:endParaRPr lang="ro-RO" sz="1200" dirty="0" smtClean="0">
              <a:solidFill>
                <a:srgbClr val="00B0F0"/>
              </a:solidFill>
            </a:endParaRPr>
          </a:p>
          <a:p>
            <a:pPr marL="628650" lvl="1" indent="-171450" eaLnBrk="0" hangingPunct="0">
              <a:buFont typeface="Arial" panose="020B0604020202020204" pitchFamily="34" charset="0"/>
              <a:buChar char="•"/>
            </a:pPr>
            <a:r>
              <a:rPr lang="ro-RO" sz="1200" dirty="0" smtClean="0"/>
              <a:t>Aptitudinea de calcul</a:t>
            </a:r>
          </a:p>
          <a:p>
            <a:pPr marL="628650" lvl="1" indent="-171450" eaLnBrk="0" hangingPunct="0">
              <a:buFont typeface="Arial" panose="020B0604020202020204" pitchFamily="34" charset="0"/>
              <a:buChar char="•"/>
            </a:pPr>
            <a:r>
              <a:rPr lang="ro-RO" sz="1200" dirty="0" smtClean="0"/>
              <a:t>Aptitudinea lingvistică</a:t>
            </a:r>
          </a:p>
          <a:p>
            <a:pPr marL="628650" lvl="1" indent="-171450" eaLnBrk="0" hangingPunct="0">
              <a:buFont typeface="Arial" panose="020B0604020202020204" pitchFamily="34" charset="0"/>
              <a:buChar char="•"/>
            </a:pPr>
            <a:r>
              <a:rPr lang="ro-RO" sz="1200" dirty="0" smtClean="0"/>
              <a:t>Raționamentul concret</a:t>
            </a:r>
          </a:p>
          <a:p>
            <a:pPr marL="628650" lvl="1" indent="-171450" eaLnBrk="0" hangingPunct="0">
              <a:buFont typeface="Arial" panose="020B0604020202020204" pitchFamily="34" charset="0"/>
              <a:buChar char="•"/>
            </a:pPr>
            <a:r>
              <a:rPr lang="ro-RO" sz="1200" dirty="0" smtClean="0"/>
              <a:t>Raționamentul abstract</a:t>
            </a:r>
          </a:p>
          <a:p>
            <a:pPr marL="628650" lvl="1" indent="-171450" eaLnBrk="0" hangingPunct="0">
              <a:buFont typeface="Arial" panose="020B0604020202020204" pitchFamily="34" charset="0"/>
              <a:buChar char="•"/>
            </a:pPr>
            <a:r>
              <a:rPr lang="ro-RO" sz="1200" dirty="0" smtClean="0"/>
              <a:t>Viteza și acuratețea</a:t>
            </a:r>
          </a:p>
          <a:p>
            <a:pPr marL="628650" lvl="1" indent="-171450" eaLnBrk="0" hangingPunct="0">
              <a:buFont typeface="Arial" panose="020B0604020202020204" pitchFamily="34" charset="0"/>
              <a:buChar char="•"/>
            </a:pPr>
            <a:r>
              <a:rPr lang="ro-RO" sz="1200" dirty="0" smtClean="0"/>
              <a:t>Inteligența spațială</a:t>
            </a:r>
          </a:p>
          <a:p>
            <a:pPr marL="628650" lvl="1" indent="-171450" eaLnBrk="0" hangingPunct="0">
              <a:buFont typeface="Arial" panose="020B0604020202020204" pitchFamily="34" charset="0"/>
              <a:buChar char="•"/>
            </a:pPr>
            <a:r>
              <a:rPr lang="ro-RO" sz="1200" dirty="0" smtClean="0"/>
              <a:t>Memoria de scurtă durată</a:t>
            </a:r>
          </a:p>
          <a:p>
            <a:pPr lvl="1" eaLnBrk="0" hangingPunct="0"/>
            <a:endParaRPr lang="ro-RO" sz="1200" dirty="0"/>
          </a:p>
          <a:p>
            <a:pPr lvl="1" eaLnBrk="0" hangingPunct="0"/>
            <a:endParaRPr lang="ro-RO" sz="1200" dirty="0" smtClean="0"/>
          </a:p>
          <a:p>
            <a:pPr eaLnBrk="0" hangingPunct="0">
              <a:buFontTx/>
              <a:buChar char="•"/>
            </a:pPr>
            <a:r>
              <a:rPr lang="ro-RO" sz="1200" dirty="0" smtClean="0"/>
              <a:t> </a:t>
            </a:r>
            <a:r>
              <a:rPr lang="ro-RO" sz="1200" dirty="0" smtClean="0">
                <a:solidFill>
                  <a:srgbClr val="00B0F0"/>
                </a:solidFill>
              </a:rPr>
              <a:t>Eu, la școală și acasă</a:t>
            </a:r>
          </a:p>
          <a:p>
            <a:pPr eaLnBrk="0" hangingPunct="0"/>
            <a:endParaRPr lang="ro-RO" sz="1200" dirty="0" smtClean="0">
              <a:solidFill>
                <a:srgbClr val="00B0F0"/>
              </a:solidFill>
            </a:endParaRPr>
          </a:p>
          <a:p>
            <a:pPr marL="628650" lvl="1" indent="-171450" eaLnBrk="0" hangingPunct="0">
              <a:buFont typeface="Arial" panose="020B0604020202020204" pitchFamily="34" charset="0"/>
              <a:buChar char="•"/>
            </a:pPr>
            <a:r>
              <a:rPr lang="ro-RO" sz="1200" dirty="0" smtClean="0"/>
              <a:t>Încrederea în forțele proprii</a:t>
            </a:r>
          </a:p>
          <a:p>
            <a:pPr marL="628650" lvl="1" indent="-171450" eaLnBrk="0" hangingPunct="0">
              <a:buFont typeface="Arial" panose="020B0604020202020204" pitchFamily="34" charset="0"/>
              <a:buChar char="•"/>
            </a:pPr>
            <a:r>
              <a:rPr lang="ro-RO" sz="1200" dirty="0" smtClean="0"/>
              <a:t>Gradul de timiditat</a:t>
            </a:r>
            <a:r>
              <a:rPr lang="ro-RO" sz="1200" dirty="0" smtClean="0"/>
              <a:t>e</a:t>
            </a:r>
          </a:p>
          <a:p>
            <a:pPr marL="628650" lvl="1" indent="-171450" eaLnBrk="0" hangingPunct="0">
              <a:buFont typeface="Arial" panose="020B0604020202020204" pitchFamily="34" charset="0"/>
              <a:buChar char="•"/>
            </a:pPr>
            <a:r>
              <a:rPr lang="ro-RO" sz="1200" dirty="0" smtClean="0"/>
              <a:t>Lucrul în echipă</a:t>
            </a:r>
          </a:p>
          <a:p>
            <a:pPr marL="628650" lvl="1" indent="-171450" eaLnBrk="0" hangingPunct="0">
              <a:buFont typeface="Arial" panose="020B0604020202020204" pitchFamily="34" charset="0"/>
              <a:buChar char="•"/>
            </a:pPr>
            <a:r>
              <a:rPr lang="ro-RO" sz="1200" dirty="0" smtClean="0"/>
              <a:t>Interesul pentru școală și motivația de a învăța</a:t>
            </a:r>
          </a:p>
          <a:p>
            <a:pPr marL="628650" lvl="1" indent="-171450" eaLnBrk="0" hangingPunct="0">
              <a:buFont typeface="Arial" panose="020B0604020202020204" pitchFamily="34" charset="0"/>
              <a:buChar char="•"/>
            </a:pPr>
            <a:r>
              <a:rPr lang="ro-RO" sz="1200" dirty="0" smtClean="0"/>
              <a:t>Puterea de concentrare</a:t>
            </a:r>
          </a:p>
          <a:p>
            <a:pPr marL="628650" lvl="1" indent="-171450" eaLnBrk="0" hangingPunct="0">
              <a:buFont typeface="Arial" panose="020B0604020202020204" pitchFamily="34" charset="0"/>
              <a:buChar char="•"/>
            </a:pPr>
            <a:r>
              <a:rPr lang="ro-RO" sz="1200" dirty="0" smtClean="0"/>
              <a:t>Nevoia de coordonare externă</a:t>
            </a:r>
          </a:p>
          <a:p>
            <a:pPr marL="628650" lvl="1" indent="-171450" eaLnBrk="0" hangingPunct="0">
              <a:buFont typeface="Arial" panose="020B0604020202020204" pitchFamily="34" charset="0"/>
              <a:buChar char="•"/>
            </a:pPr>
            <a:r>
              <a:rPr lang="ro-RO" sz="1200" dirty="0" smtClean="0"/>
              <a:t>Consilierea școlară</a:t>
            </a:r>
          </a:p>
          <a:p>
            <a:pPr marL="628650" lvl="1" indent="-171450" eaLnBrk="0" hangingPunct="0">
              <a:buFont typeface="Arial" panose="020B0604020202020204" pitchFamily="34" charset="0"/>
              <a:buChar char="•"/>
            </a:pPr>
            <a:r>
              <a:rPr lang="ro-RO" sz="1200" dirty="0" smtClean="0"/>
              <a:t>Mediul din școală</a:t>
            </a:r>
          </a:p>
          <a:p>
            <a:pPr marL="628650" lvl="1" indent="-171450" eaLnBrk="0" hangingPunct="0">
              <a:buFont typeface="Arial" panose="020B0604020202020204" pitchFamily="34" charset="0"/>
              <a:buChar char="•"/>
            </a:pPr>
            <a:r>
              <a:rPr lang="ro-RO" sz="1200" dirty="0" smtClean="0"/>
              <a:t>Relația cu colegii</a:t>
            </a:r>
          </a:p>
          <a:p>
            <a:pPr marL="628650" lvl="1" indent="-171450" eaLnBrk="0" hangingPunct="0">
              <a:buFont typeface="Arial" panose="020B0604020202020204" pitchFamily="34" charset="0"/>
              <a:buChar char="•"/>
            </a:pPr>
            <a:r>
              <a:rPr lang="ro-RO" sz="1200" dirty="0" smtClean="0"/>
              <a:t>Mediul de studiu de acasă</a:t>
            </a:r>
          </a:p>
          <a:p>
            <a:pPr marL="628650" lvl="1" indent="-171450" eaLnBrk="0" hangingPunct="0">
              <a:buFont typeface="Arial" panose="020B0604020202020204" pitchFamily="34" charset="0"/>
              <a:buChar char="•"/>
            </a:pPr>
            <a:r>
              <a:rPr lang="ro-RO" sz="1200" dirty="0" smtClean="0"/>
              <a:t>Interesul familiei pentru școală</a:t>
            </a:r>
            <a:endParaRPr lang="ro-RO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28000" y="1440000"/>
            <a:ext cx="7056000" cy="50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el 1"/>
          <p:cNvSpPr txBox="1">
            <a:spLocks/>
          </p:cNvSpPr>
          <p:nvPr/>
        </p:nvSpPr>
        <p:spPr>
          <a:xfrm>
            <a:off x="1368000" y="792000"/>
            <a:ext cx="5307285" cy="51461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ro-RO" b="1" dirty="0" smtClean="0">
                <a:latin typeface="+mn-lt"/>
                <a:cs typeface="Times New Roman" pitchFamily="18" charset="0"/>
              </a:rPr>
              <a:t>Personalitate</a:t>
            </a:r>
            <a:endParaRPr lang="ro-RO" b="1" dirty="0">
              <a:latin typeface="+mn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13"/>
          <p:cNvSpPr>
            <a:spLocks noChangeArrowheads="1"/>
          </p:cNvSpPr>
          <p:nvPr/>
        </p:nvSpPr>
        <p:spPr bwMode="auto">
          <a:xfrm>
            <a:off x="1368000" y="1440000"/>
            <a:ext cx="7668642" cy="433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>
              <a:buFontTx/>
              <a:buChar char="•"/>
            </a:pPr>
            <a:r>
              <a:rPr lang="ro-RO" sz="1200" dirty="0" smtClean="0"/>
              <a:t> </a:t>
            </a:r>
            <a:r>
              <a:rPr lang="ro-RO" sz="1200" dirty="0" smtClean="0">
                <a:solidFill>
                  <a:srgbClr val="00B0F0"/>
                </a:solidFill>
              </a:rPr>
              <a:t>Personalitate - Big </a:t>
            </a:r>
            <a:r>
              <a:rPr lang="ro-RO" sz="1200" dirty="0" err="1" smtClean="0">
                <a:solidFill>
                  <a:srgbClr val="00B0F0"/>
                </a:solidFill>
              </a:rPr>
              <a:t>Five</a:t>
            </a:r>
            <a:endParaRPr lang="ro-RO" sz="1200" dirty="0" smtClean="0">
              <a:solidFill>
                <a:srgbClr val="00B0F0"/>
              </a:solidFill>
            </a:endParaRPr>
          </a:p>
          <a:p>
            <a:pPr eaLnBrk="0" hangingPunct="0">
              <a:buFontTx/>
              <a:buChar char="•"/>
            </a:pPr>
            <a:endParaRPr lang="ro-RO" sz="1200" dirty="0" smtClean="0"/>
          </a:p>
          <a:p>
            <a:pPr marL="628650" lvl="1" indent="-171450" eaLnBrk="0" hangingPunct="0">
              <a:buFont typeface="Arial" panose="020B0604020202020204" pitchFamily="34" charset="0"/>
              <a:buChar char="•"/>
            </a:pPr>
            <a:r>
              <a:rPr lang="ro-RO" sz="1200" dirty="0" smtClean="0"/>
              <a:t>Stabilitatea emoțională</a:t>
            </a:r>
          </a:p>
          <a:p>
            <a:pPr marL="628650" lvl="1" indent="-171450" eaLnBrk="0" hangingPunct="0">
              <a:buFont typeface="Arial" panose="020B0604020202020204" pitchFamily="34" charset="0"/>
              <a:buChar char="•"/>
            </a:pPr>
            <a:r>
              <a:rPr lang="ro-RO" sz="1200" dirty="0" err="1" smtClean="0"/>
              <a:t>Extraversia</a:t>
            </a:r>
            <a:endParaRPr lang="ro-RO" sz="1200" dirty="0" smtClean="0"/>
          </a:p>
          <a:p>
            <a:pPr marL="628650" lvl="1" indent="-171450" eaLnBrk="0" hangingPunct="0">
              <a:buFont typeface="Arial" panose="020B0604020202020204" pitchFamily="34" charset="0"/>
              <a:buChar char="•"/>
            </a:pPr>
            <a:r>
              <a:rPr lang="ro-RO" sz="1200" dirty="0" err="1" smtClean="0"/>
              <a:t>Agreabilitatea</a:t>
            </a:r>
            <a:endParaRPr lang="ro-RO" sz="1200" dirty="0" smtClean="0"/>
          </a:p>
          <a:p>
            <a:pPr marL="628650" lvl="1" indent="-171450" eaLnBrk="0" hangingPunct="0">
              <a:buFont typeface="Arial" panose="020B0604020202020204" pitchFamily="34" charset="0"/>
              <a:buChar char="•"/>
            </a:pPr>
            <a:r>
              <a:rPr lang="ro-RO" sz="1200" dirty="0" smtClean="0"/>
              <a:t>Conștiinciozitatea</a:t>
            </a:r>
          </a:p>
          <a:p>
            <a:pPr marL="628650" lvl="1" indent="-171450" eaLnBrk="0" hangingPunct="0">
              <a:buFont typeface="Arial" panose="020B0604020202020204" pitchFamily="34" charset="0"/>
              <a:buChar char="•"/>
            </a:pPr>
            <a:r>
              <a:rPr lang="ro-RO" sz="1200" dirty="0" smtClean="0"/>
              <a:t>Deschiderea la experiențe noi</a:t>
            </a:r>
          </a:p>
          <a:p>
            <a:pPr lvl="1" eaLnBrk="0" hangingPunct="0"/>
            <a:endParaRPr lang="ro-RO" sz="1200" dirty="0"/>
          </a:p>
          <a:p>
            <a:pPr lvl="1" eaLnBrk="0" hangingPunct="0"/>
            <a:endParaRPr lang="ro-RO" sz="1200" dirty="0" smtClean="0"/>
          </a:p>
          <a:p>
            <a:pPr eaLnBrk="0" hangingPunct="0">
              <a:buFontTx/>
              <a:buChar char="•"/>
            </a:pPr>
            <a:r>
              <a:rPr lang="ro-RO" sz="1200" dirty="0" smtClean="0"/>
              <a:t> </a:t>
            </a:r>
            <a:r>
              <a:rPr lang="ro-RO" sz="1200" dirty="0" smtClean="0">
                <a:solidFill>
                  <a:srgbClr val="00B0F0"/>
                </a:solidFill>
              </a:rPr>
              <a:t>Motivație</a:t>
            </a:r>
          </a:p>
          <a:p>
            <a:pPr marL="628650" lvl="1" indent="-171450" eaLnBrk="0" hangingPunct="0">
              <a:buFont typeface="Arial" panose="020B0604020202020204" pitchFamily="34" charset="0"/>
              <a:buChar char="•"/>
            </a:pPr>
            <a:r>
              <a:rPr lang="ro-RO" sz="1200" dirty="0" smtClean="0"/>
              <a:t>Optimismul</a:t>
            </a:r>
          </a:p>
          <a:p>
            <a:pPr marL="628650" lvl="1" indent="-171450" eaLnBrk="0" hangingPunct="0">
              <a:buFont typeface="Arial" panose="020B0604020202020204" pitchFamily="34" charset="0"/>
              <a:buChar char="•"/>
            </a:pPr>
            <a:r>
              <a:rPr lang="ro-RO" sz="1200" dirty="0" smtClean="0"/>
              <a:t>Frica de eșec</a:t>
            </a:r>
          </a:p>
          <a:p>
            <a:pPr marL="628650" lvl="1" indent="-171450" eaLnBrk="0" hangingPunct="0">
              <a:buFont typeface="Arial" panose="020B0604020202020204" pitchFamily="34" charset="0"/>
              <a:buChar char="•"/>
            </a:pPr>
            <a:r>
              <a:rPr lang="ro-RO" sz="1200" dirty="0" smtClean="0"/>
              <a:t>Nevoia de stimulare externă</a:t>
            </a:r>
          </a:p>
          <a:p>
            <a:pPr marL="628650" lvl="1" indent="-171450" eaLnBrk="0" hangingPunct="0">
              <a:buFont typeface="Arial" panose="020B0604020202020204" pitchFamily="34" charset="0"/>
              <a:buChar char="•"/>
            </a:pPr>
            <a:r>
              <a:rPr lang="ro-RO" sz="1200" dirty="0" smtClean="0"/>
              <a:t>Dinamicitatea</a:t>
            </a:r>
          </a:p>
          <a:p>
            <a:pPr marL="628650" lvl="1" indent="-171450" eaLnBrk="0" hangingPunct="0">
              <a:buFont typeface="Arial" panose="020B0604020202020204" pitchFamily="34" charset="0"/>
              <a:buChar char="•"/>
            </a:pPr>
            <a:r>
              <a:rPr lang="ro-RO" sz="1200" dirty="0" smtClean="0"/>
              <a:t>Perseverența și meticulozitatea</a:t>
            </a:r>
          </a:p>
          <a:p>
            <a:pPr marL="628650" lvl="1" indent="-171450" eaLnBrk="0" hangingPunct="0">
              <a:buFont typeface="Arial" panose="020B0604020202020204" pitchFamily="34" charset="0"/>
              <a:buChar char="•"/>
            </a:pPr>
            <a:endParaRPr lang="ro-RO" sz="1200" dirty="0"/>
          </a:p>
          <a:p>
            <a:pPr lvl="1" eaLnBrk="0" hangingPunct="0"/>
            <a:endParaRPr lang="ro-RO" sz="1200" dirty="0" smtClean="0"/>
          </a:p>
          <a:p>
            <a:pPr eaLnBrk="0" hangingPunct="0">
              <a:buFontTx/>
              <a:buChar char="•"/>
            </a:pPr>
            <a:r>
              <a:rPr lang="ro-RO" sz="1200" dirty="0" smtClean="0"/>
              <a:t> </a:t>
            </a:r>
            <a:r>
              <a:rPr lang="ro-RO" sz="1200" dirty="0" smtClean="0">
                <a:solidFill>
                  <a:srgbClr val="00B0F0"/>
                </a:solidFill>
              </a:rPr>
              <a:t>Orientare școlară și consiliere educațională (model Holland)</a:t>
            </a:r>
          </a:p>
          <a:p>
            <a:pPr marL="630238" lvl="1" indent="-171450" eaLnBrk="0" hangingPunct="0">
              <a:buFont typeface="Arial" panose="020B0604020202020204" pitchFamily="34" charset="0"/>
              <a:buChar char="•"/>
            </a:pPr>
            <a:r>
              <a:rPr lang="ro-RO" sz="1200" dirty="0" smtClean="0"/>
              <a:t>Personalitate</a:t>
            </a:r>
          </a:p>
          <a:p>
            <a:pPr marL="630238" lvl="1" indent="-171450" eaLnBrk="0" hangingPunct="0">
              <a:buFont typeface="Arial" panose="020B0604020202020204" pitchFamily="34" charset="0"/>
              <a:buChar char="•"/>
            </a:pPr>
            <a:r>
              <a:rPr lang="ro-RO" sz="1200" dirty="0" smtClean="0"/>
              <a:t>Interese</a:t>
            </a:r>
            <a:endParaRPr lang="ro-RO" sz="1200" dirty="0"/>
          </a:p>
          <a:p>
            <a:pPr eaLnBrk="0" hangingPunct="0">
              <a:buFontTx/>
              <a:buChar char="•"/>
            </a:pPr>
            <a:endParaRPr lang="ro-RO" sz="1200" dirty="0">
              <a:solidFill>
                <a:srgbClr val="00B0F0"/>
              </a:solidFill>
            </a:endParaRPr>
          </a:p>
          <a:p>
            <a:pPr marL="0" lvl="1" indent="11113" eaLnBrk="0" hangingPunct="0">
              <a:buFont typeface="Arial" panose="020B0604020202020204" pitchFamily="34" charset="0"/>
              <a:buChar char="•"/>
            </a:pPr>
            <a:endParaRPr lang="ro-RO" sz="1200" dirty="0" smtClean="0"/>
          </a:p>
          <a:p>
            <a:pPr lvl="1" eaLnBrk="0" hangingPunct="0">
              <a:buFontTx/>
              <a:buChar char="•"/>
            </a:pPr>
            <a:endParaRPr lang="ro-RO" sz="1200" dirty="0" smtClean="0"/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1368000" y="792000"/>
            <a:ext cx="5307285" cy="51461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ro-RO" b="1" dirty="0" smtClean="0">
                <a:latin typeface="+mn-lt"/>
                <a:cs typeface="Times New Roman" pitchFamily="18" charset="0"/>
              </a:rPr>
              <a:t>Factorii măsurați</a:t>
            </a:r>
            <a:endParaRPr lang="ro-RO" b="1" dirty="0">
              <a:latin typeface="+mn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728005" y="1440000"/>
            <a:ext cx="7056000" cy="50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el 1"/>
          <p:cNvSpPr txBox="1">
            <a:spLocks/>
          </p:cNvSpPr>
          <p:nvPr/>
        </p:nvSpPr>
        <p:spPr>
          <a:xfrm>
            <a:off x="1368000" y="792000"/>
            <a:ext cx="5307285" cy="51461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ro-RO" b="1" dirty="0" smtClean="0">
                <a:latin typeface="+mn-lt"/>
                <a:cs typeface="Times New Roman" pitchFamily="18" charset="0"/>
              </a:rPr>
              <a:t>Abilități numerice - Numere</a:t>
            </a:r>
            <a:endParaRPr lang="ro-RO" b="1" dirty="0">
              <a:latin typeface="+mn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728002" y="1440000"/>
            <a:ext cx="7056000" cy="50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el 1"/>
          <p:cNvSpPr txBox="1">
            <a:spLocks/>
          </p:cNvSpPr>
          <p:nvPr/>
        </p:nvSpPr>
        <p:spPr>
          <a:xfrm>
            <a:off x="1368000" y="792000"/>
            <a:ext cx="5904656" cy="51461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ro-RO" b="1" dirty="0" smtClean="0">
                <a:latin typeface="+mn-lt"/>
                <a:cs typeface="Times New Roman" pitchFamily="18" charset="0"/>
              </a:rPr>
              <a:t>Raționament abstract (non verbal) - Figuri</a:t>
            </a:r>
            <a:endParaRPr lang="ro-RO" b="1" dirty="0">
              <a:latin typeface="+mn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28001" y="1440000"/>
            <a:ext cx="7056000" cy="50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el 1"/>
          <p:cNvSpPr txBox="1">
            <a:spLocks/>
          </p:cNvSpPr>
          <p:nvPr/>
        </p:nvSpPr>
        <p:spPr>
          <a:xfrm>
            <a:off x="1368000" y="792000"/>
            <a:ext cx="5688632" cy="51461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ro-RO" b="1" dirty="0" smtClean="0">
                <a:latin typeface="+mn-lt"/>
                <a:cs typeface="Times New Roman" pitchFamily="18" charset="0"/>
              </a:rPr>
              <a:t>Aptitudine spațială - Construiește obiectul</a:t>
            </a:r>
            <a:endParaRPr lang="ro-RO" b="1" dirty="0">
              <a:latin typeface="+mn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728001" y="1440000"/>
            <a:ext cx="7056000" cy="50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el 1"/>
          <p:cNvSpPr txBox="1">
            <a:spLocks/>
          </p:cNvSpPr>
          <p:nvPr/>
        </p:nvSpPr>
        <p:spPr>
          <a:xfrm>
            <a:off x="1368000" y="792000"/>
            <a:ext cx="5307285" cy="51461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ro-RO" b="1" dirty="0" smtClean="0">
                <a:latin typeface="+mn-lt"/>
                <a:cs typeface="Times New Roman" pitchFamily="18" charset="0"/>
              </a:rPr>
              <a:t>Viteză și acuratețe - Diferențe</a:t>
            </a:r>
            <a:endParaRPr lang="ro-RO" b="1" dirty="0">
              <a:latin typeface="+mn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28000" y="1440000"/>
            <a:ext cx="7056000" cy="50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el 1"/>
          <p:cNvSpPr txBox="1">
            <a:spLocks/>
          </p:cNvSpPr>
          <p:nvPr/>
        </p:nvSpPr>
        <p:spPr>
          <a:xfrm>
            <a:off x="1368000" y="792000"/>
            <a:ext cx="5307285" cy="51461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ro-RO" b="1" dirty="0" smtClean="0">
                <a:latin typeface="+mn-lt"/>
                <a:cs typeface="Times New Roman" pitchFamily="18" charset="0"/>
              </a:rPr>
              <a:t>Abilități verbale - Cuvinte</a:t>
            </a:r>
            <a:endParaRPr lang="ro-RO" b="1" dirty="0">
              <a:latin typeface="+mn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728000" y="1440000"/>
            <a:ext cx="7056000" cy="50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el 1"/>
          <p:cNvSpPr txBox="1">
            <a:spLocks/>
          </p:cNvSpPr>
          <p:nvPr/>
        </p:nvSpPr>
        <p:spPr>
          <a:xfrm>
            <a:off x="1368000" y="792000"/>
            <a:ext cx="6552728" cy="51461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ro-RO" b="1" dirty="0" smtClean="0">
                <a:latin typeface="+mn-lt"/>
                <a:cs typeface="Times New Roman" pitchFamily="18" charset="0"/>
              </a:rPr>
              <a:t>Raționament concret (verbal) - Asociază cuvinte</a:t>
            </a:r>
            <a:endParaRPr lang="ro-RO" b="1" dirty="0">
              <a:latin typeface="+mn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8330" y="1280160"/>
            <a:ext cx="4078730" cy="289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819776"/>
            <a:ext cx="4073651" cy="2905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el 1"/>
          <p:cNvSpPr txBox="1">
            <a:spLocks/>
          </p:cNvSpPr>
          <p:nvPr/>
        </p:nvSpPr>
        <p:spPr>
          <a:xfrm>
            <a:off x="1368000" y="792000"/>
            <a:ext cx="5307285" cy="51461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ro-RO" b="1" dirty="0" smtClean="0">
                <a:latin typeface="+mn-lt"/>
                <a:cs typeface="Times New Roman" pitchFamily="18" charset="0"/>
              </a:rPr>
              <a:t>Memorie - Memorează numerele</a:t>
            </a:r>
            <a:endParaRPr lang="ro-RO" b="1" dirty="0">
              <a:latin typeface="+mn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MN_Insight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9106</TotalTime>
  <Words>156</Words>
  <Application>Microsoft Office PowerPoint</Application>
  <PresentationFormat>On-screen Show (4:3)</PresentationFormat>
  <Paragraphs>63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Times New Roman</vt:lpstr>
      <vt:lpstr>Wingdings</vt:lpstr>
      <vt:lpstr>AMN_Insight</vt:lpstr>
      <vt:lpstr>Factorii măsurați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Jans</dc:creator>
  <cp:lastModifiedBy>Stefan Mihoc</cp:lastModifiedBy>
  <cp:revision>583</cp:revision>
  <dcterms:created xsi:type="dcterms:W3CDTF">2008-03-02T17:19:28Z</dcterms:created>
  <dcterms:modified xsi:type="dcterms:W3CDTF">2013-09-02T10:35:01Z</dcterms:modified>
</cp:coreProperties>
</file>