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9" r:id="rId2"/>
    <p:sldId id="422" r:id="rId3"/>
    <p:sldId id="408" r:id="rId4"/>
    <p:sldId id="414" r:id="rId5"/>
    <p:sldId id="413" r:id="rId6"/>
    <p:sldId id="412" r:id="rId7"/>
    <p:sldId id="410" r:id="rId8"/>
    <p:sldId id="416" r:id="rId9"/>
    <p:sldId id="409" r:id="rId10"/>
    <p:sldId id="411" r:id="rId11"/>
  </p:sldIdLst>
  <p:sldSz cx="9144000" cy="6858000" type="screen4x3"/>
  <p:notesSz cx="67611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rie" initials="M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FF0066"/>
    <a:srgbClr val="CC3300"/>
    <a:srgbClr val="00CCFF"/>
    <a:srgbClr val="669900"/>
    <a:srgbClr val="CC3399"/>
    <a:srgbClr val="CC0000"/>
    <a:srgbClr val="33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6709" autoAdjust="0"/>
  </p:normalViewPr>
  <p:slideViewPr>
    <p:cSldViewPr>
      <p:cViewPr varScale="1">
        <p:scale>
          <a:sx n="124" d="100"/>
          <a:sy n="124" d="100"/>
        </p:scale>
        <p:origin x="1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4272" y="-10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29761" y="1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9F5C6742-8608-48E2-82F3-005D7E50E969}" type="datetimeFigureOut">
              <a:rPr lang="nl-NL" smtClean="0"/>
              <a:pPr/>
              <a:t>2-9-2013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29761" y="9443663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548E5A2E-2156-419A-8BFB-773C42FF1A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24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2AAA911A-A787-4433-BD11-0222156940FD}" type="datetimeFigureOut">
              <a:rPr lang="nl-NL" smtClean="0"/>
              <a:pPr/>
              <a:t>2-9-2013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1" tIns="45446" rIns="90891" bIns="4544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0891" tIns="45446" rIns="90891" bIns="45446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7126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093F2C28-8420-45C2-9F93-A5D3FD84AF9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78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74448-FDC5-44F2-99AA-49A31D1A954E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1611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74448-FDC5-44F2-99AA-49A31D1A954E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858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2C28-8420-45C2-9F93-A5D3FD84AF9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56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N_Insigh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7"/>
          <p:cNvSpPr>
            <a:spLocks noGrp="1"/>
          </p:cNvSpPr>
          <p:nvPr>
            <p:ph type="title"/>
          </p:nvPr>
        </p:nvSpPr>
        <p:spPr>
          <a:xfrm>
            <a:off x="1381566" y="3643314"/>
            <a:ext cx="3904814" cy="192882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1381566" y="6492875"/>
            <a:ext cx="78581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D91AE3F9-B589-4209-8435-98BB568C4706}" type="datetime1">
              <a:rPr lang="nl-NL" smtClean="0"/>
              <a:pPr/>
              <a:t>2-9-2013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95736" y="6492875"/>
            <a:ext cx="651966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Training Intaketest</a:t>
            </a:r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715372" y="6492875"/>
            <a:ext cx="42862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96C8A3F4-E070-4369-ADA3-46E8AA9F8CB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N_Insigh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7"/>
          <p:cNvSpPr>
            <a:spLocks noGrp="1"/>
          </p:cNvSpPr>
          <p:nvPr>
            <p:ph type="title"/>
          </p:nvPr>
        </p:nvSpPr>
        <p:spPr>
          <a:xfrm>
            <a:off x="1381566" y="857232"/>
            <a:ext cx="7548152" cy="7143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1381566" y="1785926"/>
            <a:ext cx="7548152" cy="4714908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1381566" y="6492875"/>
            <a:ext cx="78581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D91AE3F9-B589-4209-8435-98BB568C4706}" type="datetime1">
              <a:rPr lang="nl-NL" smtClean="0"/>
              <a:pPr/>
              <a:t>2-9-2013</a:t>
            </a:fld>
            <a:endParaRPr 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95736" y="6492875"/>
            <a:ext cx="651966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Training Intaketest</a:t>
            </a:r>
            <a:endParaRPr lang="nl-NL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715372" y="6492875"/>
            <a:ext cx="42862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96C8A3F4-E070-4369-ADA3-46E8AA9F8CB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MN_Insigh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7"/>
          <p:cNvSpPr>
            <a:spLocks noGrp="1"/>
          </p:cNvSpPr>
          <p:nvPr>
            <p:ph type="title"/>
          </p:nvPr>
        </p:nvSpPr>
        <p:spPr>
          <a:xfrm>
            <a:off x="1381566" y="3643314"/>
            <a:ext cx="3904814" cy="192882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1381566" y="6492875"/>
            <a:ext cx="78581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D91AE3F9-B589-4209-8435-98BB568C4706}" type="datetime1">
              <a:rPr lang="nl-NL" smtClean="0"/>
              <a:pPr/>
              <a:t>2-9-2013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95736" y="6492875"/>
            <a:ext cx="651966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Training Intaketest</a:t>
            </a:r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715372" y="6492875"/>
            <a:ext cx="42862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96C8A3F4-E070-4369-ADA3-46E8AA9F8CB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MN_Insigh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7"/>
          <p:cNvSpPr>
            <a:spLocks noGrp="1"/>
          </p:cNvSpPr>
          <p:nvPr>
            <p:ph type="title"/>
          </p:nvPr>
        </p:nvSpPr>
        <p:spPr>
          <a:xfrm>
            <a:off x="1381566" y="857232"/>
            <a:ext cx="7548152" cy="7143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1381566" y="1785926"/>
            <a:ext cx="7548152" cy="466741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1381566" y="6492875"/>
            <a:ext cx="78581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D91AE3F9-B589-4209-8435-98BB568C4706}" type="datetime1">
              <a:rPr lang="nl-NL" smtClean="0"/>
              <a:pPr/>
              <a:t>2-9-2013</a:t>
            </a:fld>
            <a:endParaRPr 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95736" y="6492875"/>
            <a:ext cx="651966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Training Intaketest</a:t>
            </a:r>
            <a:endParaRPr lang="nl-NL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715372" y="6492875"/>
            <a:ext cx="42862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96C8A3F4-E070-4369-ADA3-46E8AA9F8CB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 descr="shutterstock_7587268.jpg"/>
          <p:cNvPicPr>
            <a:picLocks noChangeAspect="1"/>
          </p:cNvPicPr>
          <p:nvPr userDrawn="1"/>
        </p:nvPicPr>
        <p:blipFill>
          <a:blip r:embed="rId7" cstate="print"/>
          <a:srcRect l="41352" r="28571"/>
          <a:stretch>
            <a:fillRect/>
          </a:stretch>
        </p:blipFill>
        <p:spPr>
          <a:xfrm flipH="1">
            <a:off x="0" y="0"/>
            <a:ext cx="1341674" cy="6858000"/>
          </a:xfrm>
          <a:prstGeom prst="rect">
            <a:avLst/>
          </a:prstGeom>
        </p:spPr>
      </p:pic>
      <p:sp>
        <p:nvSpPr>
          <p:cNvPr id="7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1381566" y="6492875"/>
            <a:ext cx="78581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D91AE3F9-B589-4209-8435-98BB568C4706}" type="datetime1">
              <a:rPr lang="nl-NL" smtClean="0"/>
              <a:pPr/>
              <a:t>2-9-2013</a:t>
            </a:fld>
            <a:endParaRPr 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95736" y="6492875"/>
            <a:ext cx="651966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Training Intaketest</a:t>
            </a:r>
            <a:endParaRPr lang="nl-NL" dirty="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715372" y="6492875"/>
            <a:ext cx="428628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96C8A3F4-E070-4369-ADA3-46E8AA9F8CB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71406" y="71414"/>
            <a:ext cx="1270268" cy="67865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71406" y="5996715"/>
            <a:ext cx="12702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1000" b="1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Pașaport Educațional și Sistem de Navigare</a:t>
            </a:r>
          </a:p>
          <a:p>
            <a:pPr algn="l"/>
            <a:r>
              <a:rPr lang="ro-RO" sz="1000" b="1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în </a:t>
            </a:r>
            <a:r>
              <a:rPr lang="ro-RO" sz="1000" b="1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învăţarea continuă</a:t>
            </a:r>
            <a:endParaRPr lang="nl-NL" sz="1000" b="1" i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1" name="Groep 30"/>
          <p:cNvGrpSpPr/>
          <p:nvPr userDrawn="1"/>
        </p:nvGrpSpPr>
        <p:grpSpPr>
          <a:xfrm>
            <a:off x="20858" y="3506097"/>
            <a:ext cx="1606568" cy="2769733"/>
            <a:chOff x="1714480" y="3143248"/>
            <a:chExt cx="1606568" cy="2769733"/>
          </a:xfrm>
        </p:grpSpPr>
        <p:cxnSp>
          <p:nvCxnSpPr>
            <p:cNvPr id="13" name="Rechte verbindingslijn 12"/>
            <p:cNvCxnSpPr/>
            <p:nvPr/>
          </p:nvCxnSpPr>
          <p:spPr>
            <a:xfrm rot="16200000" flipH="1">
              <a:off x="1846056" y="3371246"/>
              <a:ext cx="788792" cy="7238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rot="5400000" flipH="1" flipV="1">
              <a:off x="1952654" y="4711803"/>
              <a:ext cx="1235983" cy="674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15076671" flipV="1">
              <a:off x="2560510" y="5331688"/>
              <a:ext cx="606762" cy="48257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al 23"/>
            <p:cNvSpPr/>
            <p:nvPr userDrawn="1"/>
          </p:nvSpPr>
          <p:spPr>
            <a:xfrm>
              <a:off x="1714480" y="3143248"/>
              <a:ext cx="285752" cy="2857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  <a:effectLst>
              <a:outerShdw blurRad="101600" dist="88900" dir="2700000" sx="96000" sy="96000" algn="tl" rotWithShape="0">
                <a:prstClr val="black">
                  <a:alpha val="42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2457448" y="3989839"/>
              <a:ext cx="285752" cy="2857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  <a:effectLst>
              <a:outerShdw blurRad="101600" dist="88900" dir="2700000" sx="96000" sy="96000" algn="tl" rotWithShape="0">
                <a:prstClr val="black">
                  <a:alpha val="42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/>
            <p:cNvSpPr/>
            <p:nvPr userDrawn="1"/>
          </p:nvSpPr>
          <p:spPr>
            <a:xfrm>
              <a:off x="2408915" y="5204048"/>
              <a:ext cx="285752" cy="2857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  <a:effectLst>
              <a:outerShdw blurRad="101600" dist="88900" dir="2700000" sx="96000" sy="96000" algn="tl" rotWithShape="0">
                <a:prstClr val="black">
                  <a:alpha val="42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 userDrawn="1"/>
          </p:nvSpPr>
          <p:spPr>
            <a:xfrm>
              <a:off x="3035296" y="5627229"/>
              <a:ext cx="285752" cy="2857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/>
            <a:effectLst>
              <a:outerShdw blurRad="101600" dist="88900" dir="2700000" sx="96000" sy="96000" algn="tl" rotWithShape="0">
                <a:prstClr val="black">
                  <a:alpha val="42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144" y="165588"/>
            <a:ext cx="2149023" cy="4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91" r:id="rId3"/>
    <p:sldLayoutId id="2147483692" r:id="rId4"/>
    <p:sldLayoutId id="2147483693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792000"/>
            <a:ext cx="5307285" cy="5146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Factorii măsurați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Tijdelijke aanduiding voor inhoud 108"/>
          <p:cNvSpPr txBox="1">
            <a:spLocks/>
          </p:cNvSpPr>
          <p:nvPr/>
        </p:nvSpPr>
        <p:spPr>
          <a:xfrm>
            <a:off x="1258888" y="1643063"/>
            <a:ext cx="7456487" cy="47148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ro-RO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1368000" y="1440000"/>
            <a:ext cx="76686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o-RO" sz="1200" dirty="0" smtClean="0"/>
              <a:t> </a:t>
            </a:r>
            <a:r>
              <a:rPr lang="ro-RO" sz="1200" dirty="0" smtClean="0">
                <a:solidFill>
                  <a:srgbClr val="00B0F0"/>
                </a:solidFill>
              </a:rPr>
              <a:t>Capacitate</a:t>
            </a:r>
          </a:p>
          <a:p>
            <a:pPr eaLnBrk="0" hangingPunct="0"/>
            <a:endParaRPr lang="ro-RO" sz="1200" dirty="0" smtClean="0">
              <a:solidFill>
                <a:srgbClr val="00B0F0"/>
              </a:solidFill>
            </a:endParaRP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Aptitudinea de calcul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Aptitudinea lingvistică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Raționamentul concret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Raționamentul abstract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Viteza și acuratețea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Inteligența spațială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Memoria de scurtă durată</a:t>
            </a:r>
          </a:p>
          <a:p>
            <a:pPr lvl="1" eaLnBrk="0" hangingPunct="0"/>
            <a:endParaRPr lang="ro-RO" sz="1200" dirty="0"/>
          </a:p>
          <a:p>
            <a:pPr lvl="1" eaLnBrk="0" hangingPunct="0"/>
            <a:endParaRPr lang="ro-RO" sz="1200" dirty="0" smtClean="0"/>
          </a:p>
          <a:p>
            <a:pPr eaLnBrk="0" hangingPunct="0">
              <a:buFontTx/>
              <a:buChar char="•"/>
            </a:pPr>
            <a:r>
              <a:rPr lang="ro-RO" sz="1200" dirty="0" smtClean="0"/>
              <a:t> </a:t>
            </a:r>
            <a:r>
              <a:rPr lang="ro-RO" sz="1200" dirty="0" smtClean="0">
                <a:solidFill>
                  <a:srgbClr val="00B0F0"/>
                </a:solidFill>
              </a:rPr>
              <a:t>Eu, la școală și acasă</a:t>
            </a:r>
          </a:p>
          <a:p>
            <a:pPr eaLnBrk="0" hangingPunct="0"/>
            <a:endParaRPr lang="ro-RO" sz="1200" dirty="0" smtClean="0">
              <a:solidFill>
                <a:srgbClr val="00B0F0"/>
              </a:solidFill>
            </a:endParaRP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Încrederea în forțele proprii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Gradul de timiditat</a:t>
            </a:r>
            <a:r>
              <a:rPr lang="ro-RO" sz="1200" dirty="0" smtClean="0"/>
              <a:t>e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Lucrul în echipă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Interesul pentru școală și motivația de a învăța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Puterea de concentrare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Nevoia de coordonare externă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Consilierea școlară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Mediul din școală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Relația cu colegii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Mediul de studiu de acasă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Interesul familiei pentru școală</a:t>
            </a:r>
            <a:endParaRPr lang="ro-R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000" y="1440000"/>
            <a:ext cx="705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68000" y="792000"/>
            <a:ext cx="5307285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Personalitate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1368000" y="1440000"/>
            <a:ext cx="766864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o-RO" sz="1200" dirty="0" smtClean="0"/>
              <a:t> </a:t>
            </a:r>
            <a:r>
              <a:rPr lang="ro-RO" sz="1200" dirty="0" smtClean="0">
                <a:solidFill>
                  <a:srgbClr val="00B0F0"/>
                </a:solidFill>
              </a:rPr>
              <a:t>Personalitate - Big </a:t>
            </a:r>
            <a:r>
              <a:rPr lang="ro-RO" sz="1200" dirty="0" err="1" smtClean="0">
                <a:solidFill>
                  <a:srgbClr val="00B0F0"/>
                </a:solidFill>
              </a:rPr>
              <a:t>Five</a:t>
            </a:r>
            <a:endParaRPr lang="ro-RO" sz="1200" dirty="0" smtClean="0">
              <a:solidFill>
                <a:srgbClr val="00B0F0"/>
              </a:solidFill>
            </a:endParaRPr>
          </a:p>
          <a:p>
            <a:pPr eaLnBrk="0" hangingPunct="0">
              <a:buFontTx/>
              <a:buChar char="•"/>
            </a:pPr>
            <a:endParaRPr lang="ro-RO" sz="1200" dirty="0" smtClean="0"/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Stabilitatea emoțională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err="1" smtClean="0"/>
              <a:t>Extraversia</a:t>
            </a:r>
            <a:endParaRPr lang="ro-RO" sz="1200" dirty="0" smtClean="0"/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err="1" smtClean="0"/>
              <a:t>Agreabilitatea</a:t>
            </a:r>
            <a:endParaRPr lang="ro-RO" sz="1200" dirty="0" smtClean="0"/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Conștiinciozitatea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Deschiderea la experiențe noi</a:t>
            </a:r>
          </a:p>
          <a:p>
            <a:pPr lvl="1" eaLnBrk="0" hangingPunct="0"/>
            <a:endParaRPr lang="ro-RO" sz="1200" dirty="0"/>
          </a:p>
          <a:p>
            <a:pPr lvl="1" eaLnBrk="0" hangingPunct="0"/>
            <a:endParaRPr lang="ro-RO" sz="1200" dirty="0" smtClean="0"/>
          </a:p>
          <a:p>
            <a:pPr eaLnBrk="0" hangingPunct="0">
              <a:buFontTx/>
              <a:buChar char="•"/>
            </a:pPr>
            <a:r>
              <a:rPr lang="ro-RO" sz="1200" dirty="0" smtClean="0"/>
              <a:t> </a:t>
            </a:r>
            <a:r>
              <a:rPr lang="ro-RO" sz="1200" dirty="0" smtClean="0">
                <a:solidFill>
                  <a:srgbClr val="00B0F0"/>
                </a:solidFill>
              </a:rPr>
              <a:t>Motivație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Optimismul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Frica de eșec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Nevoia de stimulare externă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Dinamicitatea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Perseverența și meticulozitatea</a:t>
            </a:r>
          </a:p>
          <a:p>
            <a:pPr marL="628650" lvl="1" indent="-171450" eaLnBrk="0" hangingPunct="0">
              <a:buFont typeface="Arial" panose="020B0604020202020204" pitchFamily="34" charset="0"/>
              <a:buChar char="•"/>
            </a:pPr>
            <a:endParaRPr lang="ro-RO" sz="1200" dirty="0"/>
          </a:p>
          <a:p>
            <a:pPr lvl="1" eaLnBrk="0" hangingPunct="0"/>
            <a:endParaRPr lang="ro-RO" sz="1200" dirty="0" smtClean="0"/>
          </a:p>
          <a:p>
            <a:pPr eaLnBrk="0" hangingPunct="0">
              <a:buFontTx/>
              <a:buChar char="•"/>
            </a:pPr>
            <a:r>
              <a:rPr lang="ro-RO" sz="1200" dirty="0" smtClean="0"/>
              <a:t> </a:t>
            </a:r>
            <a:r>
              <a:rPr lang="ro-RO" sz="1200" dirty="0" smtClean="0">
                <a:solidFill>
                  <a:srgbClr val="00B0F0"/>
                </a:solidFill>
              </a:rPr>
              <a:t>Orientare școlară și consiliere educațională (model Holland)</a:t>
            </a:r>
          </a:p>
          <a:p>
            <a:pPr marL="630238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Personalitate</a:t>
            </a:r>
          </a:p>
          <a:p>
            <a:pPr marL="630238" lvl="1" indent="-171450" eaLnBrk="0" hangingPunct="0">
              <a:buFont typeface="Arial" panose="020B0604020202020204" pitchFamily="34" charset="0"/>
              <a:buChar char="•"/>
            </a:pPr>
            <a:r>
              <a:rPr lang="ro-RO" sz="1200" dirty="0" smtClean="0"/>
              <a:t>Interese</a:t>
            </a:r>
            <a:endParaRPr lang="ro-RO" sz="1200" dirty="0"/>
          </a:p>
          <a:p>
            <a:pPr eaLnBrk="0" hangingPunct="0">
              <a:buFontTx/>
              <a:buChar char="•"/>
            </a:pPr>
            <a:endParaRPr lang="ro-RO" sz="1200" dirty="0">
              <a:solidFill>
                <a:srgbClr val="00B0F0"/>
              </a:solidFill>
            </a:endParaRPr>
          </a:p>
          <a:p>
            <a:pPr marL="0" lvl="1" indent="11113" eaLnBrk="0" hangingPunct="0">
              <a:buFont typeface="Arial" panose="020B0604020202020204" pitchFamily="34" charset="0"/>
              <a:buChar char="•"/>
            </a:pPr>
            <a:endParaRPr lang="ro-RO" sz="1200" dirty="0" smtClean="0"/>
          </a:p>
          <a:p>
            <a:pPr lvl="1" eaLnBrk="0" hangingPunct="0">
              <a:buFontTx/>
              <a:buChar char="•"/>
            </a:pPr>
            <a:endParaRPr lang="ro-RO" sz="1200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368000" y="792000"/>
            <a:ext cx="5307285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Factorii măsurați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28005" y="1440000"/>
            <a:ext cx="705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68000" y="792000"/>
            <a:ext cx="5307285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Abilități numerice - Numere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28002" y="1440000"/>
            <a:ext cx="705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68000" y="792000"/>
            <a:ext cx="5904656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Raționament abstract (non verbal) - Figuri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001" y="1440000"/>
            <a:ext cx="705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68000" y="792000"/>
            <a:ext cx="5688632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Aptitudine spațială - Construiește obiectul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28001" y="1440000"/>
            <a:ext cx="705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68000" y="792000"/>
            <a:ext cx="5307285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Viteză și acuratețe - Diferențe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000" y="1440000"/>
            <a:ext cx="705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68000" y="792000"/>
            <a:ext cx="5307285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Abilități verbale - Cuvinte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28000" y="1440000"/>
            <a:ext cx="7056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368000" y="792000"/>
            <a:ext cx="6552728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Raționament concret (verbal) - Asociază cuvinte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330" y="1280160"/>
            <a:ext cx="4078730" cy="2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19776"/>
            <a:ext cx="4073651" cy="29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68000" y="792000"/>
            <a:ext cx="5307285" cy="514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o-RO" b="1" dirty="0" smtClean="0">
                <a:latin typeface="+mn-lt"/>
                <a:cs typeface="Times New Roman" pitchFamily="18" charset="0"/>
              </a:rPr>
              <a:t>Memorie - Memorează numerele</a:t>
            </a:r>
            <a:endParaRPr lang="ro-RO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N_Insigh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9106</TotalTime>
  <Words>156</Words>
  <Application>Microsoft Office PowerPoint</Application>
  <PresentationFormat>On-screen Show (4:3)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AMN_Insight</vt:lpstr>
      <vt:lpstr>Factorii măsurați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Jans</dc:creator>
  <cp:lastModifiedBy>Stefan Mihoc</cp:lastModifiedBy>
  <cp:revision>583</cp:revision>
  <dcterms:created xsi:type="dcterms:W3CDTF">2008-03-02T17:19:28Z</dcterms:created>
  <dcterms:modified xsi:type="dcterms:W3CDTF">2013-09-02T10:35:01Z</dcterms:modified>
</cp:coreProperties>
</file>